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1-1.jpg" ContentType="image/jpg"/>
  <Override PartName="/ppt/media/image-13-1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9" r:id="rId20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Ouverture (20–25 s)</a:t>
            </a:r>
          </a:p>
          <a:p>
            <a:r>
              <a:t>• Salut, moi c’est [Prénom Nom]. Je suis à la retraite depuis cinq ans.</a:t>
            </a:r>
          </a:p>
          <a:p>
            <a:r>
              <a:t>• J’ai essayé le jardinage… et j’ai compris que ma vraie zone de confort, c’est les TI.</a:t>
            </a:r>
          </a:p>
          <a:p>
            <a:r>
              <a:t>• L’Alliance Boréale, pour moi, c’est un projet de commun — qui, j’espère, me survivra.</a:t>
            </a:r>
          </a:p>
          <a:p/>
          <a:p>
            <a:r>
              <a:t>Transition vers la Vision</a:t>
            </a:r>
          </a:p>
          <a:p>
            <a:r>
              <a:t>• Alors, avant la techno : commençons par le diagnostic. Pourquoi maintenant ? En cinq constats très simples…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ADR-OPS-STACK-001 » (membrane, adjacent-only, plan de vérité vs exécution, PR+ΔLog)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Ton rôle / 13 domaines d’expertise », « ADR-OPS-STACK-001 », « Cadre de Conformité »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ADR-OPS-STACK-001 » (PR + ΔLog), « Constitution des couches » (traçabilité), « Nomenclature v3 » (YAML)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https://unsplash.com/s/photos/boreal-forest (background image listing)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Réponse courte (15–20 s)</a:t>
            </a:r>
          </a:p>
          <a:p>
            <a:r>
              <a:t>• Je ne prétends pas prédire l’avenir. Dans 5 ans, je veux que Boréale soit un standard de fait :</a:t>
            </a:r>
          </a:p>
          <a:p>
            <a:r>
              <a:t>  interop, pile reproductible, label par preuves, et surtout la réversibilité (pouvoir bouger sans crise).</a:t>
            </a:r>
          </a:p>
          <a:p/>
          <a:p>
            <a:r>
              <a:t>Réponse longue (1 min 30)</a:t>
            </a:r>
          </a:p>
          <a:p>
            <a:r>
              <a:t>• Cap + jalons : stack versionnée, couche pivot, tenants portables, label preuves/audits, gouvernance durable.</a:t>
            </a:r>
          </a:p>
          <a:p/>
          <a:p>
            <a:r>
              <a:t>3 scénarios ‘xyz’</a:t>
            </a:r>
          </a:p>
          <a:p>
            <a:r>
              <a:t>• Pression budgétaire → mutualisation &amp; simplicité d’exploitation</a:t>
            </a:r>
          </a:p>
          <a:p>
            <a:r>
              <a:t>• Choc cyber → audit-ready devient non négociable</a:t>
            </a:r>
          </a:p>
          <a:p>
            <a:r>
              <a:t>• Souveraineté/achats locaux → capacité locale crédible, interop &amp; portabilité</a:t>
            </a:r>
          </a:p>
          <a:p/>
          <a:p>
            <a:r>
              <a:t>Phrase de clôture</a:t>
            </a:r>
          </a:p>
          <a:p>
            <a:r>
              <a:t>• Si dans 5 ans l’Alliance dépend d’une personne/produit, on a échoué. Si elle tient par interfaces + preuves + gouvernance distribuée, elle nous survivra.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https://alliance-boreale.ca/pourquoi-maintenant (annonce : vision)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https://alliance-boreale.ca/pourquoi-maintenant (lignes 22–39)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https://alliance-boreale.ca/pourquoi-maintenant (lignes 40–72)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https://alliance-boreale.ca/pourquoi-maintenant (mention du modèle à 8 couches)
- Corpus interne : « Modèle Boréal à 8 couches », « Constitution des couches (C1–C8) », « Nomenclature v3 »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Manifeste », « Charte fondatrice », « Règlement de régie interne v3 »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Cadre de Conformité et Label de Prestige » (processus, domaines, niveaux)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https://commons.wikimedia.org/wiki/File:Linux_mascot_tux.png (Tux image)
- Corpus interne : « ADR-OPS-STACK-001 — Pile opérateur de référence (C1–C5) »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Corpus interne : « Cadre de Conformité et Label de Prestige » (portabilité), « Nomenclature v3 », « Constitution des couches (C1–C8) »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ssets/boreal.jpg">    </p:cNvPr>
          <p:cNvPicPr>
            <a:picLocks noChangeAspect="1"/>
          </p:cNvPicPr>
          <p:nvPr/>
        </p:nvPicPr>
        <p:blipFill>
          <a:blip r:embed="rId1"/>
          <a:srcRect l="27" r="27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Text 1"/>
          <p:cNvSpPr/>
          <p:nvPr/>
        </p:nvSpPr>
        <p:spPr>
          <a:xfrm>
            <a:off x="777240" y="20116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Alliance Boréale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822960" y="28346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D3F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• Gouvernance • Chantier Linux &amp; interopérabilité • Appel à contribution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822960" y="3703320"/>
            <a:ext cx="2331720" cy="438912"/>
          </a:xfrm>
          <a:prstGeom prst="roundRect">
            <a:avLst/>
          </a:prstGeom>
          <a:solidFill>
            <a:srgbClr val="1F6F4A"/>
          </a:solidFill>
          <a:ln w="12700">
            <a:solidFill>
              <a:srgbClr val="1F6F4A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22000"/>
              </a:srgbClr>
            </a:outerShdw>
          </a:effectLst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822960" y="3767328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minutes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alliance-boreale.ca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822960" y="3246120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solidFill>
                  <a:srgbClr val="5A5A5A"/>
                </a:solidFill>
              </a:rPr>
              <a:t>[Prénom Nom] — à la retraite depuis 5 ans · les TI, ma zone de confort · l’Alliance : un commun qui me survivra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chantier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Invariants : ce qu’on protège (et ce qu’on vérifie)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0116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Checklist d’architecture (audit-ready)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423160"/>
            <a:ext cx="10607040" cy="1706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Membrane C5 = point d’entrée unique (pas de bypass C2–C4)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Cloisonnement “adjacent-only” (default deny)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Séparation : C4 = plan de vérité (IaC/versioning) ; C5 = plan d’exécution (runner contrôlé)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Traçabilité : PR + ΔLog pour les changements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fédéré devant les portails (Grafana/Icinga) via C5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68680" y="5596128"/>
            <a:ext cx="10789920" cy="713232"/>
          </a:xfrm>
          <a:prstGeom prst="roundRect">
            <a:avLst/>
          </a:prstGeom>
          <a:solidFill>
            <a:srgbClr val="143A27"/>
          </a:solidFill>
          <a:ln w="12700">
            <a:solidFill>
              <a:srgbClr val="1F6F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5724144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court terme : tests de non-bypass + collecte de preuves uniformes (monitoring, logs, exports) + runbooks.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— invariants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L’appel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quelles expertises avons-nous besoin ?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0116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Priorités (12–16 semaines)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68680" y="2514600"/>
            <a:ext cx="5349240" cy="3703320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355080" y="2514600"/>
            <a:ext cx="5303520" cy="3703320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2560320"/>
            <a:ext cx="5349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C1–C3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56032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C3–C5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97280" y="2971800"/>
            <a:ext cx="4846320" cy="1294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 Linux (Proxmox/Ceph/backup) — SRE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Réseau fédéré &amp; DNS (PowerDNS, délégation, DNSSEC)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(WAF, hardening, vulnérabilités, Loi 25/RGPD)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Observabilité (Prometheus, Grafana, Loki, alerting)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709160" cy="1294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IAM/SSO (Keycloak, OIDC/SAML, RBAC)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 &amp; supply chain (Forgejo, Harbor, SBOM, signatures)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IaC &amp; exécution contrôlée (OpenTofu/Ansible, runners)</a:t>
            </a:r>
            <a:endParaRPr lang="en-US" sz="1400" dirty="0"/>
          </a:p>
          <a:p>
            <a:pPr marL="160020" indent="-160020">
              <a:spcAft>
                <a:spcPts val="350"/>
              </a:spcAft>
              <a:buSzPct val="100000"/>
              <a:buChar char="•"/>
            </a:pPr>
            <a:r>
              <a:rPr lang="en-US" sz="14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&amp; formation (runbooks, onboarding)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 — expertises (tech + gouvernance)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L’appel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Contribuer : un chemin simple (et traçable)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0116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manières d’aider (dès maintenant)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68680" y="2423160"/>
            <a:ext cx="10789920" cy="960120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2532888"/>
            <a:ext cx="10241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1) Stabiliser le socle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43000" y="2843784"/>
            <a:ext cx="10241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Runbooks, hardening, tests de restauration, monitoring, preuves.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474720"/>
            <a:ext cx="10789920" cy="960120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3584448"/>
            <a:ext cx="10241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2) Prouver l’interop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3895344"/>
            <a:ext cx="10241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SSO/DNS, export de données, scénarios de migration tenant.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526280"/>
            <a:ext cx="10789920" cy="960120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4636008"/>
            <a:ext cx="10241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3) Documenter pour transmettre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143000" y="4946904"/>
            <a:ext cx="10241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d’onboarding, checklists, modèles YAML, ΔLog.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5715000"/>
            <a:ext cx="10789920" cy="457200"/>
          </a:xfrm>
          <a:prstGeom prst="roundRect">
            <a:avLst/>
          </a:prstGeom>
          <a:solidFill>
            <a:srgbClr val="1F6F4A"/>
          </a:solidFill>
          <a:ln w="12700">
            <a:solidFill>
              <a:srgbClr val="1F6F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5779008"/>
            <a:ext cx="10789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Règle : toute contribution = PR + ΔLog + preuve minimale (audit-ready).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 — contribuer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ssets/boreal.jpg">    </p:cNvPr>
          <p:cNvPicPr>
            <a:picLocks noChangeAspect="1"/>
          </p:cNvPicPr>
          <p:nvPr/>
        </p:nvPicPr>
        <p:blipFill>
          <a:blip r:embed="rId1"/>
          <a:srcRect l="27" r="27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123444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résumé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914400" y="2148840"/>
            <a:ext cx="10515600" cy="1929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: un numérique sobre, éthique, transparent, local et résilient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 : liberté + redevabilité (consentement, traçabilité)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: socle Linux (C1–C5) + interop + portabilité tenant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 : renforcer l’équipe sur les briques critiques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822960" y="5669280"/>
            <a:ext cx="3291840" cy="640080"/>
          </a:xfrm>
          <a:prstGeom prst="roundRect">
            <a:avLst/>
          </a:prstGeom>
          <a:solidFill>
            <a:srgbClr val="1F6F4A"/>
          </a:solidFill>
          <a:ln w="12700">
            <a:solidFill>
              <a:srgbClr val="1F6F4A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2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22960" y="5788152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— alliance-boreale.ca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09728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/>
              <a:t>Dans 5 ans : cap plutôt que prédiction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25880"/>
            <a:ext cx="6583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Un standard de fait : des opérateurs interopérables</a:t>
            </a:r>
          </a:p>
          <a:p>
            <a:pPr>
              <a:defRPr sz="2000"/>
            </a:pPr>
            <a:r>
              <a:t>Une stack opérateur versionnée (upgrades maîtrisables)</a:t>
            </a:r>
          </a:p>
          <a:p>
            <a:pPr>
              <a:defRPr sz="2000"/>
            </a:pPr>
            <a:r>
              <a:t>Une couche pivot : identité, politiques, journalisation, exécution contrôlée</a:t>
            </a:r>
          </a:p>
          <a:p>
            <a:pPr>
              <a:defRPr sz="2000"/>
            </a:pPr>
            <a:r>
              <a:t>Des tenants portables : migrer devient une procédure, pas un projet</a:t>
            </a:r>
          </a:p>
          <a:p>
            <a:pPr>
              <a:defRPr sz="2000"/>
            </a:pPr>
            <a:r>
              <a:t>Un label basé sur preuves + audits pair-à-pair</a:t>
            </a:r>
          </a:p>
          <a:p>
            <a:pPr>
              <a:defRPr sz="2000"/>
            </a:pPr>
            <a:r>
              <a:t>Une gouvernance durable : anti-capture, décisions traçables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79" y="1417320"/>
            <a:ext cx="3886200" cy="4480560"/>
          </a:xfrm>
          <a:prstGeom prst="rect">
            <a:avLst/>
          </a:prstGeom>
          <a:solidFill>
            <a:srgbClr val="F5F5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26679" y="1600200"/>
            <a:ext cx="3429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/>
            </a:pPr>
            <a:r>
              <a:t>Mesurable (5 indicateurs)</a:t>
            </a:r>
          </a:p>
          <a:p>
            <a:pPr>
              <a:defRPr sz="1400"/>
            </a:pPr>
            <a:r>
              <a:t>Portabilité : migration entre 2 opérateurs sans crise</a:t>
            </a:r>
          </a:p>
          <a:p>
            <a:pPr>
              <a:defRPr sz="1400"/>
            </a:pPr>
            <a:r>
              <a:t>Reproductibilité : déployer le socle depuis les artefacts</a:t>
            </a:r>
          </a:p>
          <a:p>
            <a:pPr>
              <a:defRPr sz="1400"/>
            </a:pPr>
            <a:r>
              <a:t>Auditabilité : preuves minimales + runbooks sur contrôles clés</a:t>
            </a:r>
          </a:p>
          <a:p>
            <a:pPr>
              <a:defRPr sz="1400"/>
            </a:pPr>
            <a:r>
              <a:t>Interop : tests communs (SSO, DNS, observabilité, artefacts)</a:t>
            </a:r>
          </a:p>
          <a:p>
            <a:pPr>
              <a:defRPr sz="1400"/>
            </a:pPr>
            <a:r>
              <a:t>Gouvernance : décisions/changes traçables, mandats limités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(20 minutes)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Aligné avec l’annonce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109960" cy="484632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60120" y="1828800"/>
            <a:ext cx="10332720" cy="1929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vision : Pourquoi l’Alliance Boréale maintenant ? (6 min)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gouvernance : Comment bâtir un projet libre et durable ? (5 min)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chantier : Socle Linux et interopérabilité — premier point d’étape (6 min)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L’appel : De quelles expertises avons‑nous besoin pour la suite ? (3 min)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Alliance Boréale — présentation (20 min)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maintenant ?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2084832"/>
            <a:ext cx="5669280" cy="397764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77440"/>
            <a:ext cx="5120640" cy="18973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5740" indent="-205740">
              <a:spcAft>
                <a:spcPts val="450"/>
              </a:spcAft>
              <a:buSzPct val="100000"/>
              <a:buChar char="•"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maîtrise des infrastructures</a:t>
            </a:r>
            <a:endParaRPr lang="en-US" sz="1800" dirty="0"/>
          </a:p>
          <a:p>
            <a:pPr marL="205740" indent="-205740">
              <a:spcAft>
                <a:spcPts val="450"/>
              </a:spcAft>
              <a:buSzPct val="100000"/>
              <a:buChar char="•"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des acteurs qui ne partagent pas nos valeurs</a:t>
            </a:r>
            <a:endParaRPr lang="en-US" sz="1800" dirty="0"/>
          </a:p>
          <a:p>
            <a:pPr marL="205740" indent="-205740">
              <a:spcAft>
                <a:spcPts val="450"/>
              </a:spcAft>
              <a:buSzPct val="100000"/>
              <a:buChar char="•"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Complexité devenue impossible à gérer</a:t>
            </a:r>
            <a:endParaRPr lang="en-US" sz="1800" dirty="0"/>
          </a:p>
          <a:p>
            <a:pPr marL="205740" indent="-205740">
              <a:spcAft>
                <a:spcPts val="450"/>
              </a:spcAft>
              <a:buSzPct val="100000"/>
              <a:buChar char="•"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Opacité : on ignore comment les services fonctionnent réellement</a:t>
            </a:r>
            <a:endParaRPr lang="en-US" sz="1800" dirty="0"/>
          </a:p>
          <a:p>
            <a:pPr marL="205740" indent="-205740">
              <a:spcAft>
                <a:spcPts val="450"/>
              </a:spcAft>
              <a:buSzPct val="100000"/>
              <a:buChar char="•"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Nous ne possédons plus les clés de notre avenir numérique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46520" y="2084832"/>
            <a:ext cx="5212080" cy="3977640"/>
          </a:xfrm>
          <a:prstGeom prst="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20840" y="23317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720840" y="269748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peut plus déléguer confiance, sécurité et souveraineté à des systèmes opaques.</a:t>
            </a:r>
            <a:endParaRPr lang="en-US" sz="1800" dirty="0"/>
          </a:p>
          <a:p>
            <a:pPr indent="0" marL="0">
              <a:buNone/>
            </a:pP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Il faut changer de modèle.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— diagnostic partagé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numérique digne de confiance (ce que l’on vise)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1965960"/>
            <a:ext cx="10424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Nous voulons un numérique :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051560" y="2560320"/>
            <a:ext cx="5303520" cy="2976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sobre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éthique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transparent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local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collaboratif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résilient</a:t>
            </a:r>
            <a:endParaRPr lang="en-US" sz="2200" dirty="0"/>
          </a:p>
          <a:p>
            <a:pPr marL="251460" indent="-251460">
              <a:spcAft>
                <a:spcPts val="550"/>
              </a:spcAft>
              <a:buSzPct val="100000"/>
              <a:buChar char="•"/>
            </a:pPr>
            <a:r>
              <a:rPr lang="en-US" sz="2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humain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492240" y="2514600"/>
            <a:ext cx="4892040" cy="3611880"/>
          </a:xfrm>
          <a:prstGeom prst="roundRect">
            <a:avLst/>
          </a:prstGeom>
          <a:solidFill>
            <a:srgbClr val="143A27"/>
          </a:solidFill>
          <a:ln w="12700">
            <a:solidFill>
              <a:srgbClr val="1F6F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20840" y="2651760"/>
            <a:ext cx="466344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: donner de la force aux organisations québécoises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autonomie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services modernes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preuves de sécurité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conformité sans épuisement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collaboration sans dilution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reconstruction de la confiance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— cible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modèle Boréal à 8 couches (contrat d’architecture)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521208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65960"/>
            <a:ext cx="4617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4663440" cy="1706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Fédération : C1–C4 (racines)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Pivot : C5 (membrane)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Tenants : C6–C8 (canopée)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Adjacency-only : pas de “saut” de couches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Portabilité : un tenant migre sans lock-in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035040" y="1737360"/>
            <a:ext cx="5623560" cy="4709160"/>
          </a:xfrm>
          <a:prstGeom prst="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1874520"/>
            <a:ext cx="4983480" cy="424053"/>
          </a:xfrm>
          <a:prstGeom prst="roundRect">
            <a:avLst/>
          </a:prstGeom>
          <a:solidFill>
            <a:srgbClr val="1E6D49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C8  —  Conscience (décision, apprentissage)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355080" y="2463165"/>
            <a:ext cx="4983480" cy="424053"/>
          </a:xfrm>
          <a:prstGeom prst="roundRect">
            <a:avLst/>
          </a:prstGeom>
          <a:solidFill>
            <a:srgbClr val="1A6242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C7  —  Produits / expériences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355080" y="3051810"/>
            <a:ext cx="4983480" cy="424053"/>
          </a:xfrm>
          <a:prstGeom prst="roundRect">
            <a:avLst/>
          </a:prstGeom>
          <a:solidFill>
            <a:srgbClr val="16593B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C6  —  Services tenant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355080" y="3640455"/>
            <a:ext cx="4983480" cy="424053"/>
          </a:xfrm>
          <a:prstGeom prst="roundRect">
            <a:avLst/>
          </a:prstGeom>
          <a:solidFill>
            <a:srgbClr val="2C8A5C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C5  —  Pivot / membrane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55080" y="4229100"/>
            <a:ext cx="4983480" cy="424053"/>
          </a:xfrm>
          <a:prstGeom prst="roundRect">
            <a:avLst/>
          </a:prstGeom>
          <a:solidFill>
            <a:srgbClr val="134F35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C4  —  Forge / métabolisme commun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355080" y="4817745"/>
            <a:ext cx="4983480" cy="424053"/>
          </a:xfrm>
          <a:prstGeom prst="roundRect">
            <a:avLst/>
          </a:prstGeom>
          <a:solidFill>
            <a:srgbClr val="114730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C3  —  Gouvernance / observabilité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55080" y="5406390"/>
            <a:ext cx="4983480" cy="424053"/>
          </a:xfrm>
          <a:prstGeom prst="roundRect">
            <a:avLst/>
          </a:prstGeom>
          <a:solidFill>
            <a:srgbClr val="0F402B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C2  —  Réseau / DNS / PKI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55080" y="5995035"/>
            <a:ext cx="4983480" cy="424053"/>
          </a:xfrm>
          <a:prstGeom prst="roundRect">
            <a:avLst/>
          </a:prstGeom>
          <a:solidFill>
            <a:srgbClr val="0D3927"/>
          </a:solidFill>
          <a:ln>
            <a:solidFill>
              <a:srgbClr val="0B1F14">
                <a:alpha val="40000"/>
              </a:srgbClr>
            </a:solidFill>
          </a:ln>
        </p:spPr>
        <p:txBody>
          <a:bodyPr wrap="square" lIns="0" tIns="177800" rIns="1778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  —  Physique / énergie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— contrat d’architecture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gouvernance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bâtir un projet libre et durable ?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240280"/>
            <a:ext cx="4526280" cy="1051560"/>
          </a:xfrm>
          <a:prstGeom prst="roundRect">
            <a:avLst/>
          </a:prstGeom>
          <a:solidFill>
            <a:srgbClr val="1F6F4A"/>
          </a:solidFill>
          <a:ln>
            <a:solidFill>
              <a:srgbClr val="B9E6D3">
                <a:alpha val="55000"/>
              </a:srgbClr>
            </a:solidFill>
          </a:ln>
          <a:effectLst>
            <a:outerShdw sx="100000" sy="100000" kx="0" ky="0" algn="bl" rotWithShape="0" blurRad="25400" dist="15240" dir="2700000">
              <a:srgbClr val="000000">
                <a:alpha val="22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Cercle Stratégique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(vision, orientations, admissions)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3520440"/>
            <a:ext cx="4526280" cy="1051560"/>
          </a:xfrm>
          <a:prstGeom prst="roundRect">
            <a:avLst/>
          </a:prstGeom>
          <a:solidFill>
            <a:srgbClr val="1A6242"/>
          </a:solidFill>
          <a:ln>
            <a:solidFill>
              <a:srgbClr val="B9E6D3">
                <a:alpha val="55000"/>
              </a:srgbClr>
            </a:solidFill>
          </a:ln>
          <a:effectLst>
            <a:outerShdw sx="100000" sy="100000" kx="0" ky="0" algn="bl" rotWithShape="0" blurRad="25400" dist="15240" dir="2700000">
              <a:srgbClr val="000000">
                <a:alpha val="22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Cercle Opérationnel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(outils communs, interop, incidentologie)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4800600"/>
            <a:ext cx="4526280" cy="1051560"/>
          </a:xfrm>
          <a:prstGeom prst="roundRect">
            <a:avLst/>
          </a:prstGeom>
          <a:solidFill>
            <a:srgbClr val="2C8A5C"/>
          </a:solidFill>
          <a:ln>
            <a:solidFill>
              <a:srgbClr val="B9E6D3">
                <a:alpha val="55000"/>
              </a:srgbClr>
            </a:solidFill>
          </a:ln>
          <a:effectLst>
            <a:outerShdw sx="100000" sy="100000" kx="0" ky="0" algn="bl" rotWithShape="0" blurRad="25400" dist="15240" dir="2700000">
              <a:srgbClr val="000000">
                <a:alpha val="22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Cercle Éthique &amp; Conformité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(label, audits, médiation)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0" y="2103120"/>
            <a:ext cx="5669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Mécanique de durabilité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669280" y="2560320"/>
            <a:ext cx="5760720" cy="145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 sociocratique : décisions par consentement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Subsidiarité : la décision au plus près du problème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Mandats limités + rotation : pouvoir distribué et révocable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Traçabilité : décisions, politiques, incidents documentés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 — liberté + redevabilité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gouvernance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Confiance vérifiable : label &amp; audit pair‑à‑pair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56235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5074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domaines d’évaluation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423160"/>
            <a:ext cx="5120640" cy="1960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résilience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&amp; vie privée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Interopérabilité &amp; standards ouverts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Logiciels libres &amp; éthique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Opérations &amp; documentation</a:t>
            </a:r>
            <a:endParaRPr lang="en-US" sz="1600" dirty="0"/>
          </a:p>
          <a:p>
            <a:pPr marL="182880" indent="-182880">
              <a:spcAft>
                <a:spcPts val="400"/>
              </a:spcAft>
              <a:buSzPct val="100000"/>
              <a:buChar char="•"/>
            </a:pPr>
            <a:r>
              <a:rPr lang="en-US" sz="16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Sobriété numérique &amp; durabilité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562356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? Transparence utile + amélioration continue + reconnaissance entre pairs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1737360"/>
            <a:ext cx="5303520" cy="4709160"/>
          </a:xfrm>
          <a:prstGeom prst="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29400" y="2011680"/>
            <a:ext cx="4800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niveaux (progressifs)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629400" y="2423160"/>
            <a:ext cx="4800600" cy="640080"/>
          </a:xfrm>
          <a:prstGeom prst="round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748272" y="2596896"/>
            <a:ext cx="411480" cy="411480"/>
          </a:xfrm>
          <a:prstGeom prst="ellipse">
            <a:avLst/>
          </a:prstGeom>
          <a:solidFill>
            <a:srgbClr val="CD7F32"/>
          </a:solidFill>
          <a:ln w="12700">
            <a:solidFill>
              <a:srgbClr val="CD7F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23760" y="2569464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Bronze — Fondations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629400" y="3291840"/>
            <a:ext cx="4800600" cy="640080"/>
          </a:xfrm>
          <a:prstGeom prst="round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48272" y="3465576"/>
            <a:ext cx="411480" cy="41148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C0C0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23760" y="3438144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Argent — Maturité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629400" y="4160520"/>
            <a:ext cx="4800600" cy="640080"/>
          </a:xfrm>
          <a:prstGeom prst="round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748272" y="4334256"/>
            <a:ext cx="411480" cy="411480"/>
          </a:xfrm>
          <a:prstGeom prst="ellipse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23760" y="4306824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— Excellence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629400" y="5029200"/>
            <a:ext cx="4800600" cy="640080"/>
          </a:xfrm>
          <a:prstGeom prst="round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748272" y="5202936"/>
            <a:ext cx="411480" cy="411480"/>
          </a:xfrm>
          <a:prstGeom prst="ellipse">
            <a:avLst/>
          </a:prstGeom>
          <a:solidFill>
            <a:srgbClr val="E5E4E2"/>
          </a:solidFill>
          <a:ln w="12700">
            <a:solidFill>
              <a:srgbClr val="E5E4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23760" y="5175504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Platine — Avant‑garde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629400" y="5806440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pair‑à‑pair : preuves, traçabilité, apprentissage mutuel (pas une ISO).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 — label de prestige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chantier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Socle Linux &amp; interopérabilité — point d’étape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</a:t>
            </a:r>
            <a:endParaRPr lang="en-US" sz="1400" dirty="0"/>
          </a:p>
        </p:txBody>
      </p:sp>
      <p:pic>
        <p:nvPicPr>
          <p:cNvPr id="5" name="Image 0" descr="/mnt/data/assets/tu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85503" y="1508760"/>
            <a:ext cx="906113" cy="1097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737360"/>
            <a:ext cx="11109960" cy="4709160"/>
          </a:xfrm>
          <a:prstGeom prst="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68680" y="1965960"/>
            <a:ext cx="9784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Pile opérateur de référence (C1–C5)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68680" y="2468880"/>
            <a:ext cx="10561320" cy="658368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2615184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 — Compute &amp; storage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114800" y="2615184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Proxmox VE • Ceph • TrueNAS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868680" y="3218688"/>
            <a:ext cx="10561320" cy="658368"/>
          </a:xfrm>
          <a:prstGeom prst="roundRect">
            <a:avLst/>
          </a:prstGeom>
          <a:solidFill>
            <a:srgbClr val="0F2B1E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97280" y="336499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C2 — Segmentation / edge / DNS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114800" y="3364992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OPNsense • PowerDNS Authoritative • WireGuard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68680" y="3968496"/>
            <a:ext cx="10561320" cy="658368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97280" y="41148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C3 — IAM &amp; observabilité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114800" y="411480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Keycloak • OpenLDAP • Prometheus/Alertmanager • Grafana • Loki • Icinga2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68680" y="4718304"/>
            <a:ext cx="10561320" cy="658368"/>
          </a:xfrm>
          <a:prstGeom prst="roundRect">
            <a:avLst/>
          </a:prstGeom>
          <a:solidFill>
            <a:srgbClr val="0F2B1E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97280" y="4864608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C4 — Forge &amp; supply chain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114800" y="4864608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Forgejo • Harbor • Vault • OpenTofu • Ansible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868680" y="5468112"/>
            <a:ext cx="10561320" cy="658368"/>
          </a:xfrm>
          <a:prstGeom prst="round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97280" y="5614416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C5 — Pivot / membrane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114800" y="5614416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NGINX + ModSecurity • FastAPI • Unbound • runner IaC contrôlé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68680" y="6053328"/>
            <a:ext cx="10561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réduire la variabilité inter‑opérateurs, augmenter l’auditabilité, et sécuriser la “membrane” C5.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— socle Linux &amp; interop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F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109960" cy="548640"/>
          </a:xfrm>
          <a:prstGeom prst="rect">
            <a:avLst/>
          </a:prstGeom>
          <a:solidFill>
            <a:srgbClr val="0B1F14">
              <a:alpha val="90000"/>
            </a:srgbClr>
          </a:solidFill>
          <a:ln/>
        </p:spPr>
        <p:txBody>
          <a:bodyPr wrap="square" lIns="127000" tIns="152400" rIns="15240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chantier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86968"/>
            <a:ext cx="11109960" cy="256032"/>
          </a:xfrm>
          <a:prstGeom prst="rect">
            <a:avLst/>
          </a:prstGeom>
          <a:noFill/>
          <a:ln/>
        </p:spPr>
        <p:txBody>
          <a:bodyPr wrap="square" lIns="0" tIns="152400" rIns="15240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Interopérabilité &amp; portabilité : “tenants sans lock‑in”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179576"/>
            <a:ext cx="2240280" cy="310896"/>
          </a:xfrm>
          <a:prstGeom prst="roundRect">
            <a:avLst/>
          </a:prstGeom>
          <a:solidFill>
            <a:srgbClr val="1F6F4A"/>
          </a:solidFill>
          <a:ln>
            <a:solidFill>
              <a:srgbClr val="1F6F4A"/>
            </a:solidFill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109960" cy="2011680"/>
          </a:xfrm>
          <a:prstGeom prst="roundRect">
            <a:avLst/>
          </a:prstGeom>
          <a:solidFill>
            <a:srgbClr val="0E2A1C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103120"/>
            <a:ext cx="2697480" cy="1280160"/>
          </a:xfrm>
          <a:prstGeom prst="roundRect">
            <a:avLst/>
          </a:prstGeom>
          <a:solidFill>
            <a:srgbClr val="134F35"/>
          </a:solidFill>
          <a:ln w="12700">
            <a:solidFill>
              <a:srgbClr val="B9E6D3">
                <a:alpha val="55000"/>
              </a:srgbClr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68680" y="2249424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C4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(ADN, artefacts)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2103120"/>
            <a:ext cx="2697480" cy="1280160"/>
          </a:xfrm>
          <a:prstGeom prst="roundRect">
            <a:avLst/>
          </a:prstGeom>
          <a:solidFill>
            <a:srgbClr val="2C8A5C"/>
          </a:solidFill>
          <a:ln w="12700">
            <a:solidFill>
              <a:srgbClr val="B9E6D3">
                <a:alpha val="55000"/>
              </a:srgbClr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709160" y="2249424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C5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Pivot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(membrane)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549640" y="2103120"/>
            <a:ext cx="2697480" cy="1280160"/>
          </a:xfrm>
          <a:prstGeom prst="roundRect">
            <a:avLst/>
          </a:prstGeom>
          <a:solidFill>
            <a:srgbClr val="16593B"/>
          </a:solidFill>
          <a:ln w="12700">
            <a:solidFill>
              <a:srgbClr val="B9E6D3">
                <a:alpha val="55000"/>
              </a:srgbClr>
            </a:solidFill>
            <a:prstDash val="solid"/>
          </a:ln>
          <a:effectLst>
            <a:outerShdw sx="100000" sy="100000" kx="0" ky="0" algn="bl" rotWithShape="0" blurRad="25400" dist="15240" dir="270000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549640" y="2249424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C6–C8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(services/données)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886200" y="2596896"/>
            <a:ext cx="640080" cy="320040"/>
          </a:xfrm>
          <a:prstGeom prst="rightArrow">
            <a:avLst/>
          </a:prstGeom>
          <a:solidFill>
            <a:srgbClr val="B9E6D3"/>
          </a:solidFill>
          <a:ln w="12700">
            <a:solidFill>
              <a:srgbClr val="B9E6D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26680" y="2596896"/>
            <a:ext cx="640080" cy="320040"/>
          </a:xfrm>
          <a:prstGeom prst="rightArrow">
            <a:avLst/>
          </a:prstGeom>
          <a:solidFill>
            <a:srgbClr val="B9E6D3"/>
          </a:solidFill>
          <a:ln w="12700">
            <a:solidFill>
              <a:srgbClr val="B9E6D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886200"/>
            <a:ext cx="11109960" cy="2560320"/>
          </a:xfrm>
          <a:prstGeom prst="rect">
            <a:avLst/>
          </a:prstGeom>
          <a:solidFill>
            <a:srgbClr val="102F20"/>
          </a:solidFill>
          <a:ln w="12700">
            <a:solidFill>
              <a:srgbClr val="143A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4005072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Garanties minimales (portabilité)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4370832"/>
            <a:ext cx="10607040" cy="1421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48590" indent="-148590">
              <a:spcAft>
                <a:spcPts val="325"/>
              </a:spcAft>
              <a:buSzPct val="100000"/>
              <a:buChar char="•"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Descripteur de tenant versionné (YAML) : identités, DNS, inventaire, secrets référencés</a:t>
            </a:r>
            <a:endParaRPr lang="en-US" sz="1300" dirty="0"/>
          </a:p>
          <a:p>
            <a:pPr marL="148590" indent="-148590">
              <a:spcAft>
                <a:spcPts val="325"/>
              </a:spcAft>
              <a:buSzPct val="100000"/>
              <a:buChar char="•"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Exports de données testables + standards ouverts (interop)</a:t>
            </a:r>
            <a:endParaRPr lang="en-US" sz="1300" dirty="0"/>
          </a:p>
          <a:p>
            <a:pPr marL="148590" indent="-148590">
              <a:spcAft>
                <a:spcPts val="325"/>
              </a:spcAft>
              <a:buSzPct val="100000"/>
              <a:buChar char="•"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IaC &amp; pipelines reproductibles (déploiement/migration/rejeu)</a:t>
            </a:r>
            <a:endParaRPr lang="en-US" sz="1300" dirty="0"/>
          </a:p>
          <a:p>
            <a:pPr marL="148590" indent="-148590">
              <a:spcAft>
                <a:spcPts val="325"/>
              </a:spcAft>
              <a:buSzPct val="100000"/>
              <a:buChar char="•"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Identité &amp; DNS fédérés (SSO OpenID/SAML, délégation DNS)</a:t>
            </a:r>
            <a:endParaRPr lang="en-US" sz="1300" dirty="0"/>
          </a:p>
          <a:p>
            <a:pPr marL="148590" indent="-148590">
              <a:spcAft>
                <a:spcPts val="325"/>
              </a:spcAft>
              <a:buSzPct val="100000"/>
              <a:buChar char="•"/>
            </a:pPr>
            <a:r>
              <a:rPr lang="en-US" sz="1300" dirty="0">
                <a:solidFill>
                  <a:srgbClr val="EAF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Observabilité scindée : infra chez le fédéré, applicatif côté tenant (exportable)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0" y="6565392"/>
            <a:ext cx="12188952" cy="292608"/>
          </a:xfrm>
          <a:prstGeom prst="rect">
            <a:avLst/>
          </a:prstGeom>
          <a:solidFill>
            <a:srgbClr val="07150F"/>
          </a:solidFill>
          <a:ln>
            <a:solidFill>
              <a:srgbClr val="07150F"/>
            </a:solidFill>
          </a:ln>
        </p:spPr>
        <p:txBody>
          <a:bodyPr wrap="square" lIns="76200" tIns="548640" rIns="54864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C9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— interopérabilité &amp; portabilité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Alliance Boréale (draft)</dc:creator>
  <cp:lastModifiedBy>Alliance Boréale (draft)</cp:lastModifiedBy>
  <cp:revision>1</cp:revision>
  <dcterms:created xsi:type="dcterms:W3CDTF">2026-01-30T15:41:01Z</dcterms:created>
  <dcterms:modified xsi:type="dcterms:W3CDTF">2026-01-30T15:41:01Z</dcterms:modified>
</cp:coreProperties>
</file>