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0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trike="noStrike" u="none">
                <a:solidFill>
                  <a:schemeClr val="dk1"/>
                </a:solidFill>
                <a:uFillTx/>
                <a:latin typeface="Calibri"/>
              </a:rPr>
              <a:t>Click to move the slide</a:t>
            </a:r>
            <a:endParaRPr b="0" lang="fr-FR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FR" sz="2000" strike="noStrike" u="none">
                <a:solidFill>
                  <a:srgbClr val="000000"/>
                </a:solidFill>
                <a:uFillTx/>
                <a:latin typeface="Arial"/>
              </a:rPr>
              <a:t>Click to edit the notes format</a:t>
            </a:r>
            <a:endParaRPr b="0" lang="fr-FR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fr-FR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fr-FR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fr-FR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2B5812F-CE96-440A-B7F7-364AD53107BB}" type="slidenum">
              <a:rPr b="0" lang="fr-FR" sz="1400" strike="noStrike" u="non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b="0" lang="fr-FR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46273B5-9E01-4905-8A74-E2C56FE01565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E205FB2-9F6F-4FD6-9CB5-8B1899BBE6E7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C5BADEE-C478-4158-B8BF-895BAB1A6918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CD240CF-72A9-4AC0-962F-4ADFD5725214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AE96F13-11F0-4B74-84A6-0F549D8419D1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6993C5C-6004-4AA1-811D-64CEFC8B0C7B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B110751-BDA4-4514-9BCE-E42DC1C16CCB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760801E-52FF-4F05-9DF2-131BD12688CE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1F62BD8-490B-4816-A9A7-C69E65F523DB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E172731-494C-4781-8C90-4AD0156C2AEE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6F1E7C6-5230-47EE-9974-E1496BB2319C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5F70AB8-D31E-4345-90FA-9505636E1B8C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5E32829-546F-4CF0-A2AF-83E20E1518D4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FFC6713-255B-4F90-B4F0-233A3F4D218C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6F78D1-AC24-4CC3-9FF8-A07A1025DD7F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5BA2C7B-41A9-4523-B229-C03FE02DDECE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ABE94FA-D43A-4FA1-B66A-85193D476864}" type="slidenum">
              <a:rPr b="0" lang="en-US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&lt;number&gt;</a:t>
            </a:fld>
            <a:endParaRPr b="0" lang="fr-FR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chemeClr val="dk1"/>
                </a:solidFill>
                <a:uFillTx/>
                <a:latin typeface="Calibri"/>
              </a:rPr>
              <a:t>Click to edit the title text format</a:t>
            </a:r>
            <a:endParaRPr b="0" lang="fr-FR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uFillTx/>
                <a:latin typeface="Calibri"/>
              </a:rPr>
              <a:t>Click to edit the outline text format</a:t>
            </a:r>
            <a:endParaRPr b="0" lang="fr-FR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trike="noStrike" u="none">
                <a:solidFill>
                  <a:schemeClr val="dk1"/>
                </a:solidFill>
                <a:uFillTx/>
                <a:latin typeface="Calibri"/>
              </a:rPr>
              <a:t>Second Outline Level</a:t>
            </a:r>
            <a:endParaRPr b="0" lang="fr-FR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uFillTx/>
                <a:latin typeface="Calibri"/>
              </a:rPr>
              <a:t>Third Outline Level</a:t>
            </a:r>
            <a:endParaRPr b="0" lang="fr-FR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chemeClr val="dk1"/>
                </a:solidFill>
                <a:uFillTx/>
                <a:latin typeface="Calibri"/>
              </a:rPr>
              <a:t>Fourth Outline Level</a:t>
            </a:r>
            <a:endParaRPr b="0" lang="fr-FR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uFillTx/>
                <a:latin typeface="Calibri"/>
              </a:rPr>
              <a:t>Fifth Outline Level</a:t>
            </a:r>
            <a:endParaRPr b="0" lang="fr-FR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uFillTx/>
                <a:latin typeface="Calibri"/>
              </a:rPr>
              <a:t>Sixth Outline Level</a:t>
            </a:r>
            <a:endParaRPr b="0" lang="fr-FR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uFillTx/>
                <a:latin typeface="Calibri"/>
              </a:rPr>
              <a:t>Seventh Outline Level</a:t>
            </a:r>
            <a:endParaRPr b="0" lang="fr-FR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/>
          <p:cNvSpPr/>
          <p:nvPr/>
        </p:nvSpPr>
        <p:spPr>
          <a:xfrm>
            <a:off x="685800" y="502920"/>
            <a:ext cx="1081980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4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Alliance Boréale</a:t>
            </a:r>
            <a:endParaRPr b="0" lang="fr-FR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 2"/>
          <p:cNvSpPr/>
          <p:nvPr/>
        </p:nvSpPr>
        <p:spPr>
          <a:xfrm>
            <a:off x="685800" y="137160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2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Une infrastructure numérique vivante, souveraine et coopérative</a:t>
            </a:r>
            <a:endParaRPr b="0" lang="fr-FR" sz="2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Shape 3"/>
          <p:cNvSpPr/>
          <p:nvPr/>
        </p:nvSpPr>
        <p:spPr>
          <a:xfrm>
            <a:off x="685800" y="2468880"/>
            <a:ext cx="6034680" cy="594000"/>
          </a:xfrm>
          <a:prstGeom prst="roundRect">
            <a:avLst>
              <a:gd name="adj" fmla="val 16667"/>
            </a:avLst>
          </a:prstGeom>
          <a:solidFill>
            <a:srgbClr val="000000">
              <a:alpha val="55000"/>
            </a:srgbClr>
          </a:solidFill>
          <a:ln w="12700">
            <a:solidFill>
              <a:srgbClr val="ffffff">
                <a:alpha val="1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" name="Text 4"/>
          <p:cNvSpPr/>
          <p:nvPr/>
        </p:nvSpPr>
        <p:spPr>
          <a:xfrm>
            <a:off x="868680" y="2615040"/>
            <a:ext cx="56689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Rencontres Linux • 20 minutes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Text 5"/>
          <p:cNvSpPr/>
          <p:nvPr/>
        </p:nvSpPr>
        <p:spPr>
          <a:xfrm>
            <a:off x="685800" y="6400800"/>
            <a:ext cx="108198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5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Stack opérateur de référence (C1–C5)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6" name="Shape 2"/>
          <p:cNvSpPr/>
          <p:nvPr/>
        </p:nvSpPr>
        <p:spPr>
          <a:xfrm>
            <a:off x="685800" y="1234440"/>
            <a:ext cx="10819800" cy="4937400"/>
          </a:xfrm>
          <a:prstGeom prst="rect">
            <a:avLst/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7" name="Text 3"/>
          <p:cNvSpPr/>
          <p:nvPr/>
        </p:nvSpPr>
        <p:spPr>
          <a:xfrm>
            <a:off x="1005840" y="1554480"/>
            <a:ext cx="548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38bdf8"/>
                </a:solidFill>
                <a:uFillTx/>
                <a:latin typeface="Aptos"/>
                <a:ea typeface="Aptos"/>
              </a:rPr>
              <a:t>C1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8" name="Text 4"/>
          <p:cNvSpPr/>
          <p:nvPr/>
        </p:nvSpPr>
        <p:spPr>
          <a:xfrm>
            <a:off x="1737360" y="1554480"/>
            <a:ext cx="3108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Compute &amp; storage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9" name="Text 5"/>
          <p:cNvSpPr/>
          <p:nvPr/>
        </p:nvSpPr>
        <p:spPr>
          <a:xfrm>
            <a:off x="4983480" y="1554480"/>
            <a:ext cx="62020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Proxmox VE • Ceph • TrueNAS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0" name="Shape 6"/>
          <p:cNvSpPr/>
          <p:nvPr/>
        </p:nvSpPr>
        <p:spPr>
          <a:xfrm>
            <a:off x="1005840" y="2286000"/>
            <a:ext cx="10179720" cy="360"/>
          </a:xfrm>
          <a:prstGeom prst="line">
            <a:avLst/>
          </a:prstGeom>
          <a:ln w="12700">
            <a:solidFill>
              <a:srgbClr val="24324a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1" name="Text 7"/>
          <p:cNvSpPr/>
          <p:nvPr/>
        </p:nvSpPr>
        <p:spPr>
          <a:xfrm>
            <a:off x="1005840" y="2514600"/>
            <a:ext cx="548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38bdf8"/>
                </a:solidFill>
                <a:uFillTx/>
                <a:latin typeface="Aptos"/>
                <a:ea typeface="Aptos"/>
              </a:rPr>
              <a:t>C2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2" name="Text 8"/>
          <p:cNvSpPr/>
          <p:nvPr/>
        </p:nvSpPr>
        <p:spPr>
          <a:xfrm>
            <a:off x="1737360" y="2514600"/>
            <a:ext cx="3108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Edge / DNS / accès ops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3" name="Text 9"/>
          <p:cNvSpPr/>
          <p:nvPr/>
        </p:nvSpPr>
        <p:spPr>
          <a:xfrm>
            <a:off x="4983480" y="2514600"/>
            <a:ext cx="62020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OPNsense • PowerDNS (auth) • WireGuard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4" name="Shape 10"/>
          <p:cNvSpPr/>
          <p:nvPr/>
        </p:nvSpPr>
        <p:spPr>
          <a:xfrm>
            <a:off x="1005840" y="3246120"/>
            <a:ext cx="10179720" cy="360"/>
          </a:xfrm>
          <a:prstGeom prst="line">
            <a:avLst/>
          </a:prstGeom>
          <a:ln w="12700">
            <a:solidFill>
              <a:srgbClr val="24324a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5" name="Text 11"/>
          <p:cNvSpPr/>
          <p:nvPr/>
        </p:nvSpPr>
        <p:spPr>
          <a:xfrm>
            <a:off x="1005840" y="3474720"/>
            <a:ext cx="548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38bdf8"/>
                </a:solidFill>
                <a:uFillTx/>
                <a:latin typeface="Aptos"/>
                <a:ea typeface="Aptos"/>
              </a:rPr>
              <a:t>C3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6" name="Text 12"/>
          <p:cNvSpPr/>
          <p:nvPr/>
        </p:nvSpPr>
        <p:spPr>
          <a:xfrm>
            <a:off x="1737360" y="3474720"/>
            <a:ext cx="3108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IAM &amp; observabilité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7" name="Text 13"/>
          <p:cNvSpPr/>
          <p:nvPr/>
        </p:nvSpPr>
        <p:spPr>
          <a:xfrm>
            <a:off x="4983480" y="3474720"/>
            <a:ext cx="62020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Keycloak • Prometheus • Grafana • Loki • Icinga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8" name="Shape 14"/>
          <p:cNvSpPr/>
          <p:nvPr/>
        </p:nvSpPr>
        <p:spPr>
          <a:xfrm>
            <a:off x="1005840" y="4206240"/>
            <a:ext cx="10179720" cy="360"/>
          </a:xfrm>
          <a:prstGeom prst="line">
            <a:avLst/>
          </a:prstGeom>
          <a:ln w="12700">
            <a:solidFill>
              <a:srgbClr val="24324a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9" name="Text 15"/>
          <p:cNvSpPr/>
          <p:nvPr/>
        </p:nvSpPr>
        <p:spPr>
          <a:xfrm>
            <a:off x="1005840" y="4434840"/>
            <a:ext cx="548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38bdf8"/>
                </a:solidFill>
                <a:uFillTx/>
                <a:latin typeface="Aptos"/>
                <a:ea typeface="Aptos"/>
              </a:rPr>
              <a:t>C4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0" name="Text 16"/>
          <p:cNvSpPr/>
          <p:nvPr/>
        </p:nvSpPr>
        <p:spPr>
          <a:xfrm>
            <a:off x="1737360" y="4434840"/>
            <a:ext cx="3108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Forge &amp; supply chain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1" name="Text 17"/>
          <p:cNvSpPr/>
          <p:nvPr/>
        </p:nvSpPr>
        <p:spPr>
          <a:xfrm>
            <a:off x="4983480" y="4434840"/>
            <a:ext cx="62020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Forgejo • Harbor • Vault • OpenTofu • Ansible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2" name="Shape 18"/>
          <p:cNvSpPr/>
          <p:nvPr/>
        </p:nvSpPr>
        <p:spPr>
          <a:xfrm>
            <a:off x="1005840" y="5166360"/>
            <a:ext cx="10179720" cy="360"/>
          </a:xfrm>
          <a:prstGeom prst="line">
            <a:avLst/>
          </a:prstGeom>
          <a:ln w="12700">
            <a:solidFill>
              <a:srgbClr val="24324a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3" name="Text 19"/>
          <p:cNvSpPr/>
          <p:nvPr/>
        </p:nvSpPr>
        <p:spPr>
          <a:xfrm>
            <a:off x="1005840" y="5394960"/>
            <a:ext cx="548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38bdf8"/>
                </a:solidFill>
                <a:uFillTx/>
                <a:latin typeface="Aptos"/>
                <a:ea typeface="Aptos"/>
              </a:rPr>
              <a:t>C5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4" name="Text 20"/>
          <p:cNvSpPr/>
          <p:nvPr/>
        </p:nvSpPr>
        <p:spPr>
          <a:xfrm>
            <a:off x="1737360" y="5394960"/>
            <a:ext cx="3108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Pivot / membrane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5" name="Text 21"/>
          <p:cNvSpPr/>
          <p:nvPr/>
        </p:nvSpPr>
        <p:spPr>
          <a:xfrm>
            <a:off x="4983480" y="5394960"/>
            <a:ext cx="62020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NGINX+ModSecurity • FastAPI • Unbound • runner contrôlé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6" name="Text 22"/>
          <p:cNvSpPr/>
          <p:nvPr/>
        </p:nvSpPr>
        <p:spPr>
          <a:xfrm>
            <a:off x="685800" y="6327720"/>
            <a:ext cx="108198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Objectif : réduire la variabilité entre opérateurs → faciliter portabilité + audits.</a:t>
            </a:r>
            <a:endParaRPr b="0" lang="fr-FR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8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Conformité “par construction”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9" name="Text 2"/>
          <p:cNvSpPr/>
          <p:nvPr/>
        </p:nvSpPr>
        <p:spPr>
          <a:xfrm>
            <a:off x="868680" y="1280160"/>
            <a:ext cx="5668920" cy="135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 sécurité doit être un effet naturel de l’architecture — pas un effort héroïque.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 majorité des preuves d’audit peut être générée automatiquement (pipelines, logs, attestations).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Audit pair‑à‑pair : les membres se vérifient, s’entraident, progressent.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0" name="Shape 3"/>
          <p:cNvSpPr/>
          <p:nvPr/>
        </p:nvSpPr>
        <p:spPr>
          <a:xfrm>
            <a:off x="6812280" y="1234440"/>
            <a:ext cx="4708800" cy="251424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1" name="Text 4"/>
          <p:cNvSpPr/>
          <p:nvPr/>
        </p:nvSpPr>
        <p:spPr>
          <a:xfrm>
            <a:off x="7040880" y="1398960"/>
            <a:ext cx="4251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Label (maturité)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2" name="Text 5"/>
          <p:cNvSpPr/>
          <p:nvPr/>
        </p:nvSpPr>
        <p:spPr>
          <a:xfrm>
            <a:off x="7040880" y="1874520"/>
            <a:ext cx="4251600" cy="169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Bronze → Argent → Or → Platine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Récompense le soin, la solidarité, la sobriété.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3" name="Shape 6"/>
          <p:cNvSpPr/>
          <p:nvPr/>
        </p:nvSpPr>
        <p:spPr>
          <a:xfrm>
            <a:off x="6812280" y="3886200"/>
            <a:ext cx="4708800" cy="255996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4" name="Text 7"/>
          <p:cNvSpPr/>
          <p:nvPr/>
        </p:nvSpPr>
        <p:spPr>
          <a:xfrm>
            <a:off x="7040880" y="4050720"/>
            <a:ext cx="4251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Audit‑ready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5" name="Text 8"/>
          <p:cNvSpPr/>
          <p:nvPr/>
        </p:nvSpPr>
        <p:spPr>
          <a:xfrm>
            <a:off x="7040880" y="4526280"/>
            <a:ext cx="4251600" cy="173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“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Trust me” → non.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“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Voici les preuves vérifiables” → oui.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On vise ISO‑ready en industrialisant les contrôles.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7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Pourquoi ce modèle est “d’avenir”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8" name="Shape 2"/>
          <p:cNvSpPr/>
          <p:nvPr/>
        </p:nvSpPr>
        <p:spPr>
          <a:xfrm>
            <a:off x="685800" y="1325880"/>
            <a:ext cx="3453840" cy="53031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9" name="Text 3"/>
          <p:cNvSpPr/>
          <p:nvPr/>
        </p:nvSpPr>
        <p:spPr>
          <a:xfrm>
            <a:off x="914400" y="1490400"/>
            <a:ext cx="2996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1) Crise de confiance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0" name="Text 4"/>
          <p:cNvSpPr/>
          <p:nvPr/>
        </p:nvSpPr>
        <p:spPr>
          <a:xfrm>
            <a:off x="914400" y="1965960"/>
            <a:ext cx="2996640" cy="448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Les promesses ne suffisent plus.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→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preuves techniques vérifiables, incidents documentés, transparence utile.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1" name="Shape 5"/>
          <p:cNvSpPr/>
          <p:nvPr/>
        </p:nvSpPr>
        <p:spPr>
          <a:xfrm>
            <a:off x="4368600" y="1325880"/>
            <a:ext cx="3453840" cy="53031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2" name="Text 6"/>
          <p:cNvSpPr/>
          <p:nvPr/>
        </p:nvSpPr>
        <p:spPr>
          <a:xfrm>
            <a:off x="4597200" y="1490400"/>
            <a:ext cx="2996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2) Crise de souveraineté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3" name="Text 7"/>
          <p:cNvSpPr/>
          <p:nvPr/>
        </p:nvSpPr>
        <p:spPr>
          <a:xfrm>
            <a:off x="4597200" y="1965960"/>
            <a:ext cx="2996640" cy="448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Clouds étrangers, impossibilité d’audit.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→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écosystèmes localement contrôlés, mais fédérés par un modèle commun.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4" name="Shape 8"/>
          <p:cNvSpPr/>
          <p:nvPr/>
        </p:nvSpPr>
        <p:spPr>
          <a:xfrm>
            <a:off x="8051760" y="1325880"/>
            <a:ext cx="3453840" cy="53031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5" name="Text 9"/>
          <p:cNvSpPr/>
          <p:nvPr/>
        </p:nvSpPr>
        <p:spPr>
          <a:xfrm>
            <a:off x="8280360" y="1490400"/>
            <a:ext cx="2996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3) Crise cyber &amp; résilience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6" name="Text 10"/>
          <p:cNvSpPr/>
          <p:nvPr/>
        </p:nvSpPr>
        <p:spPr>
          <a:xfrm>
            <a:off x="8280360" y="1965960"/>
            <a:ext cx="2996640" cy="448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Attaques, pannes, supply chain.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→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segmentation, membrane C5, standardisation, régénération par ADN.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Sobriété boréale : un exemple concret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" name="Text 2"/>
          <p:cNvSpPr/>
          <p:nvPr/>
        </p:nvSpPr>
        <p:spPr>
          <a:xfrm>
            <a:off x="685800" y="1234440"/>
            <a:ext cx="10819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Principe : dans la nature, rien n’est gaspillé. On applique ça au numérique.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" name="Shape 3"/>
          <p:cNvSpPr/>
          <p:nvPr/>
        </p:nvSpPr>
        <p:spPr>
          <a:xfrm>
            <a:off x="685800" y="1828800"/>
            <a:ext cx="5851800" cy="448020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" name="Text 4"/>
          <p:cNvSpPr/>
          <p:nvPr/>
        </p:nvSpPr>
        <p:spPr>
          <a:xfrm>
            <a:off x="914400" y="1993320"/>
            <a:ext cx="5394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Ce qu’on cherche à faire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2" name="Text 5"/>
          <p:cNvSpPr/>
          <p:nvPr/>
        </p:nvSpPr>
        <p:spPr>
          <a:xfrm>
            <a:off x="914400" y="2468880"/>
            <a:ext cx="5394600" cy="36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Réutiliser du matériel (durée de vie)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Optimiser les architectures (moins de couches inutiles)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Réduire les flux superflus (tenants sans Internet permanent)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Mesurer et piloter la conso (kWh, stockage, bande passante)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3" name="Shape 6"/>
          <p:cNvSpPr/>
          <p:nvPr/>
        </p:nvSpPr>
        <p:spPr>
          <a:xfrm>
            <a:off x="6537960" y="1828800"/>
            <a:ext cx="4964760" cy="448020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4" name="Text 7"/>
          <p:cNvSpPr/>
          <p:nvPr/>
        </p:nvSpPr>
        <p:spPr>
          <a:xfrm>
            <a:off x="6766560" y="1993320"/>
            <a:ext cx="45075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Chaleur = ressource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5" name="Text 8"/>
          <p:cNvSpPr/>
          <p:nvPr/>
        </p:nvSpPr>
        <p:spPr>
          <a:xfrm>
            <a:off x="6766560" y="2468880"/>
            <a:ext cx="4507560" cy="36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Quand c’est possible :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récupération de chaleur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chauffage de locaux / eau chaude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Objectif : maximiser le “watt utile” et arrêter de jeter l’énergie.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6" name="Text 9"/>
          <p:cNvSpPr/>
          <p:nvPr/>
        </p:nvSpPr>
        <p:spPr>
          <a:xfrm>
            <a:off x="685800" y="6355080"/>
            <a:ext cx="108198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a7f3d0"/>
                </a:solidFill>
                <a:uFillTx/>
                <a:latin typeface="Aptos"/>
                <a:ea typeface="Aptos"/>
              </a:rPr>
              <a:t>Sobriété = critère de prestige, pas “bonus marketing”.</a:t>
            </a:r>
            <a:endParaRPr b="0" lang="fr-FR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Ce que Daniel fait, très concrètement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868680" y="1280160"/>
            <a:ext cx="10454040" cy="189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Met Chezlepro en première ligne comme écosystème boréal de référence.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Formalise les concepts : chartes, modèle à 8 couches, règlements, glossaire.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Dessine et industrialise les outils : Forge, Régistraire, pivot C5, SDN déterministe.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Prépare les labels / matrices / pipelines : que la conformité devienne une propriété du système.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Pense la fédération : mutualisation, secours, audit croisé entre membres.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0" name="Shape 3"/>
          <p:cNvSpPr/>
          <p:nvPr/>
        </p:nvSpPr>
        <p:spPr>
          <a:xfrm>
            <a:off x="685800" y="5623560"/>
            <a:ext cx="10819800" cy="77688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1" name="Text 4"/>
          <p:cNvSpPr/>
          <p:nvPr/>
        </p:nvSpPr>
        <p:spPr>
          <a:xfrm>
            <a:off x="960120" y="5788080"/>
            <a:ext cx="102711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En clair : il ne construit pas “juste une infra”. Il construit une espèce numérique reproductible.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3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Ce que ça change, concrètement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4" name="Shape 2"/>
          <p:cNvSpPr/>
          <p:nvPr/>
        </p:nvSpPr>
        <p:spPr>
          <a:xfrm>
            <a:off x="685800" y="1417320"/>
            <a:ext cx="5295240" cy="23313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5" name="Text 3"/>
          <p:cNvSpPr/>
          <p:nvPr/>
        </p:nvSpPr>
        <p:spPr>
          <a:xfrm>
            <a:off x="914400" y="158184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🏛️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Municipalité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6" name="Text 4"/>
          <p:cNvSpPr/>
          <p:nvPr/>
        </p:nvSpPr>
        <p:spPr>
          <a:xfrm>
            <a:off x="914400" y="2057400"/>
            <a:ext cx="4838040" cy="150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Ne pas être paralysée par une panne.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Protéger les données des citoyens.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Garder les budgets localement.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7" name="Shape 5"/>
          <p:cNvSpPr/>
          <p:nvPr/>
        </p:nvSpPr>
        <p:spPr>
          <a:xfrm>
            <a:off x="6210000" y="1417320"/>
            <a:ext cx="5295240" cy="23313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8" name="Text 6"/>
          <p:cNvSpPr/>
          <p:nvPr/>
        </p:nvSpPr>
        <p:spPr>
          <a:xfrm>
            <a:off x="6438600" y="158184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🤝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Coopérative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9" name="Text 7"/>
          <p:cNvSpPr/>
          <p:nvPr/>
        </p:nvSpPr>
        <p:spPr>
          <a:xfrm>
            <a:off x="6438600" y="2057400"/>
            <a:ext cx="4838040" cy="150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Aligner technologie et valeurs.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Être certifiable sans se ruiner.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Mutualiser les coûts avec d’autres.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0" name="Shape 8"/>
          <p:cNvSpPr/>
          <p:nvPr/>
        </p:nvSpPr>
        <p:spPr>
          <a:xfrm>
            <a:off x="685800" y="3977640"/>
            <a:ext cx="5295240" cy="23313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1" name="Text 9"/>
          <p:cNvSpPr/>
          <p:nvPr/>
        </p:nvSpPr>
        <p:spPr>
          <a:xfrm>
            <a:off x="914400" y="414216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🧩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OBNL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2" name="Text 10"/>
          <p:cNvSpPr/>
          <p:nvPr/>
        </p:nvSpPr>
        <p:spPr>
          <a:xfrm>
            <a:off x="914400" y="4617720"/>
            <a:ext cx="4838040" cy="150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Accéder à des services fiables et abordables.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Éviter la dépendance aux géants.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Se concentrer sur la mission.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3" name="Shape 11"/>
          <p:cNvSpPr/>
          <p:nvPr/>
        </p:nvSpPr>
        <p:spPr>
          <a:xfrm>
            <a:off x="6210000" y="3977640"/>
            <a:ext cx="5295240" cy="23313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4" name="Text 12"/>
          <p:cNvSpPr/>
          <p:nvPr/>
        </p:nvSpPr>
        <p:spPr>
          <a:xfrm>
            <a:off x="6438600" y="414216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🌍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Territoire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5" name="Text 13"/>
          <p:cNvSpPr/>
          <p:nvPr/>
        </p:nvSpPr>
        <p:spPr>
          <a:xfrm>
            <a:off x="6438600" y="4617720"/>
            <a:ext cx="4838040" cy="150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Créer des emplois qualifiés.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Développer une expertise locale.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Bâtir une infra qui nous ressemble.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 2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Appel à contribution (communauté Linux)</a:t>
            </a:r>
            <a:endParaRPr b="0" lang="fr-FR" sz="3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7" name="Shape 3"/>
          <p:cNvSpPr/>
          <p:nvPr/>
        </p:nvSpPr>
        <p:spPr>
          <a:xfrm>
            <a:off x="685800" y="1234440"/>
            <a:ext cx="10819800" cy="530316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ffffff">
                <a:alpha val="1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8" name="Text 4"/>
          <p:cNvSpPr/>
          <p:nvPr/>
        </p:nvSpPr>
        <p:spPr>
          <a:xfrm>
            <a:off x="960120" y="1463040"/>
            <a:ext cx="102711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Ce qu’on peut tester / renforcer ensemble :</a:t>
            </a:r>
            <a:endParaRPr b="0" lang="fr-FR" sz="2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9" name="Text 5"/>
          <p:cNvSpPr/>
          <p:nvPr/>
        </p:nvSpPr>
        <p:spPr>
          <a:xfrm>
            <a:off x="960120" y="2057400"/>
            <a:ext cx="10271160" cy="21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ffffff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Opération : déployer la stack C1–C5 sur du hardware récupéré.</a:t>
            </a: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ffffff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Réseau : SDN déterministe, segmentation “adjacent-only”, preuves de non-bypass.</a:t>
            </a: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ffffff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Sécurité : threat-model + durcissement de la membrane C5.</a:t>
            </a: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ffffff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Supply chain : SBOM, signature, attestations, pipelines reproductibles.</a:t>
            </a: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ffffff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Portabilité : faire migrer un tenant (C6–C8) entre deux opérateurs.</a:t>
            </a: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ffffff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Doc &amp; formation : rendre ça compréhensible et transmissible.</a:t>
            </a:r>
            <a:endParaRPr b="0" lang="fr-FR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e1a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 0"/>
          <p:cNvSpPr/>
          <p:nvPr/>
        </p:nvSpPr>
        <p:spPr>
          <a:xfrm>
            <a:off x="685800" y="1097280"/>
            <a:ext cx="1081980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4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Une forêt, pas un empire.</a:t>
            </a:r>
            <a:endParaRPr b="0" lang="fr-FR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1" name="Text 1"/>
          <p:cNvSpPr/>
          <p:nvPr/>
        </p:nvSpPr>
        <p:spPr>
          <a:xfrm>
            <a:off x="685800" y="23774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Merci — questions / discussion</a:t>
            </a:r>
            <a:endParaRPr b="0" lang="fr-FR" sz="2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2" name="Shape 2"/>
          <p:cNvSpPr/>
          <p:nvPr/>
        </p:nvSpPr>
        <p:spPr>
          <a:xfrm>
            <a:off x="685800" y="3246120"/>
            <a:ext cx="10819800" cy="91404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3" name="Text 3"/>
          <p:cNvSpPr/>
          <p:nvPr/>
        </p:nvSpPr>
        <p:spPr>
          <a:xfrm>
            <a:off x="960120" y="3474720"/>
            <a:ext cx="10271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400" strike="noStrike" u="none">
                <a:solidFill>
                  <a:srgbClr val="38bdf8"/>
                </a:solidFill>
                <a:uFillTx/>
                <a:latin typeface="Aptos"/>
                <a:ea typeface="Aptos"/>
              </a:rPr>
              <a:t>alliance-boreale.ca</a:t>
            </a:r>
            <a:endParaRPr b="0" lang="fr-FR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4" name="Text 4"/>
          <p:cNvSpPr/>
          <p:nvPr/>
        </p:nvSpPr>
        <p:spPr>
          <a:xfrm>
            <a:off x="960120" y="4343400"/>
            <a:ext cx="102711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Ensemble, construisons un numérique utile, juste, sobre, reproductible — et auditable par tous.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Ce qu’on a perdu (et pourquoi ça fait mal)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" name="Shape 2"/>
          <p:cNvSpPr/>
          <p:nvPr/>
        </p:nvSpPr>
        <p:spPr>
          <a:xfrm>
            <a:off x="685800" y="1143000"/>
            <a:ext cx="5295240" cy="484596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" name="Text 3"/>
          <p:cNvSpPr/>
          <p:nvPr/>
        </p:nvSpPr>
        <p:spPr>
          <a:xfrm>
            <a:off x="914400" y="130752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Le constat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" name="Text 4"/>
          <p:cNvSpPr/>
          <p:nvPr/>
        </p:nvSpPr>
        <p:spPr>
          <a:xfrm>
            <a:off x="914400" y="1783080"/>
            <a:ext cx="4838040" cy="40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Le numérique est devenu vital mais on a perdu :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le contrôle de nos données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 transparence (ce qui se passe vraiment)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 souveraineté sur nos outils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Et on paye “à vie” un système qu’on ne comprend plus.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" name="Shape 5"/>
          <p:cNvSpPr/>
          <p:nvPr/>
        </p:nvSpPr>
        <p:spPr>
          <a:xfrm>
            <a:off x="6210000" y="1143000"/>
            <a:ext cx="5295240" cy="484596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" name="Text 6"/>
          <p:cNvSpPr/>
          <p:nvPr/>
        </p:nvSpPr>
        <p:spPr>
          <a:xfrm>
            <a:off x="6438600" y="130752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Les conséquences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" name="Text 7"/>
          <p:cNvSpPr/>
          <p:nvPr/>
        </p:nvSpPr>
        <p:spPr>
          <a:xfrm>
            <a:off x="6438600" y="1783080"/>
            <a:ext cx="4838040" cy="40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Pour les organisations :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dépendance à des plateformes étrangères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impossibilité d’auditer sérieusement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budgets qui s’envolent, sans levier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Pour le territoire :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fuite de capitaux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perte de compétences locales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Pour les citoyens :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vie privée fragilisée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services opaques, exclusion des plus vulnérables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1" name="Text 8"/>
          <p:cNvSpPr/>
          <p:nvPr/>
        </p:nvSpPr>
        <p:spPr>
          <a:xfrm>
            <a:off x="685800" y="6172200"/>
            <a:ext cx="10819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a7f3d0"/>
                </a:solidFill>
                <a:uFillTx/>
                <a:latin typeface="Aptos"/>
                <a:ea typeface="Aptos"/>
              </a:rPr>
              <a:t>Idée clé : sortir du lock‑in — pouvoir partir, sans tout casser.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3" name="Text 2"/>
          <p:cNvSpPr/>
          <p:nvPr/>
        </p:nvSpPr>
        <p:spPr>
          <a:xfrm>
            <a:off x="685800" y="1234440"/>
            <a:ext cx="1081980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L’Alliance Boréale – Un service numérique distribué.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4" name="Text 3"/>
          <p:cNvSpPr/>
          <p:nvPr/>
        </p:nvSpPr>
        <p:spPr>
          <a:xfrm>
            <a:off x="868680" y="2148840"/>
            <a:ext cx="10454040" cy="147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20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Un réseau d’organisations qui partagent la même anatomie technique, la même éthique, la même rigueur.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20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Pour offrir des services modernes : sécurisés, sobres, réparables — au service des gens.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20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Et surtout : auditables, déplaçables, compréhensibles.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5" name="Shape 4"/>
          <p:cNvSpPr/>
          <p:nvPr/>
        </p:nvSpPr>
        <p:spPr>
          <a:xfrm>
            <a:off x="685800" y="5623560"/>
            <a:ext cx="10819800" cy="77688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6" name="Text 5"/>
          <p:cNvSpPr/>
          <p:nvPr/>
        </p:nvSpPr>
        <p:spPr>
          <a:xfrm>
            <a:off x="960120" y="5788080"/>
            <a:ext cx="102711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000" strike="noStrike" u="none">
                <a:solidFill>
                  <a:srgbClr val="a7f3d0"/>
                </a:solidFill>
                <a:uFillTx/>
                <a:latin typeface="Aptos"/>
                <a:ea typeface="Aptos"/>
              </a:rPr>
              <a:t>“</a:t>
            </a:r>
            <a:r>
              <a:rPr b="0" i="1" lang="en-US" sz="2000" strike="noStrike" u="none">
                <a:solidFill>
                  <a:srgbClr val="a7f3d0"/>
                </a:solidFill>
                <a:uFillTx/>
                <a:latin typeface="Aptos"/>
                <a:ea typeface="Aptos"/>
              </a:rPr>
              <a:t>Tu pars quand tu veux, mais tu restes parce que ça fait du sens.”</a:t>
            </a:r>
            <a:endParaRPr b="0" lang="fr-FR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Positionnement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9" name="Shape 2"/>
          <p:cNvSpPr/>
          <p:nvPr/>
        </p:nvSpPr>
        <p:spPr>
          <a:xfrm>
            <a:off x="685800" y="1280160"/>
            <a:ext cx="3453840" cy="18741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0" name="Text 3"/>
          <p:cNvSpPr/>
          <p:nvPr/>
        </p:nvSpPr>
        <p:spPr>
          <a:xfrm>
            <a:off x="914400" y="1444680"/>
            <a:ext cx="2996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❌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Pas un cloud classique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14400" y="1920240"/>
            <a:ext cx="299664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Location opaque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→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lock‑in + audits “PowerPoint”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4368600" y="1280160"/>
            <a:ext cx="3453840" cy="18741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3" name="Text 6"/>
          <p:cNvSpPr/>
          <p:nvPr/>
        </p:nvSpPr>
        <p:spPr>
          <a:xfrm>
            <a:off x="4597200" y="1444680"/>
            <a:ext cx="2996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❌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Pas un club de geeks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4597200" y="1920240"/>
            <a:ext cx="299664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Pas artisanal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→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mêmes règles, mêmes preuves, mêmes invariants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5" name="Shape 8"/>
          <p:cNvSpPr/>
          <p:nvPr/>
        </p:nvSpPr>
        <p:spPr>
          <a:xfrm>
            <a:off x="8051760" y="1280160"/>
            <a:ext cx="3453840" cy="187416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6" name="Text 9"/>
          <p:cNvSpPr/>
          <p:nvPr/>
        </p:nvSpPr>
        <p:spPr>
          <a:xfrm>
            <a:off x="8280360" y="1444680"/>
            <a:ext cx="2996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❌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Pas une simple association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7" name="Text 10"/>
          <p:cNvSpPr/>
          <p:nvPr/>
        </p:nvSpPr>
        <p:spPr>
          <a:xfrm>
            <a:off x="8280360" y="1920240"/>
            <a:ext cx="299664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Pas un annuaire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→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une architecture commune opérable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8" name="Shape 11"/>
          <p:cNvSpPr/>
          <p:nvPr/>
        </p:nvSpPr>
        <p:spPr>
          <a:xfrm>
            <a:off x="685800" y="3474720"/>
            <a:ext cx="10819800" cy="3017160"/>
          </a:xfrm>
          <a:prstGeom prst="rect">
            <a:avLst/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960120" y="3794760"/>
            <a:ext cx="10271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✅ </a:t>
            </a:r>
            <a:r>
              <a:rPr b="1" lang="en-US" sz="2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Une fédération d’écosystèmes numériques autonomes</a:t>
            </a:r>
            <a:endParaRPr b="0" lang="fr-FR" sz="2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0" name="Text 13"/>
          <p:cNvSpPr/>
          <p:nvPr/>
        </p:nvSpPr>
        <p:spPr>
          <a:xfrm>
            <a:off x="960120" y="4526280"/>
            <a:ext cx="10271160" cy="135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Tous construits sur le même modèle (boréal).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Capables de se remplacer, se secourir, se vérifier mutuellement.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Tu peux déplacer un tenant d’un membre à un autre sans réinventer la roue.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2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Nos valeurs fondatrices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3" name="Shape 2"/>
          <p:cNvSpPr/>
          <p:nvPr/>
        </p:nvSpPr>
        <p:spPr>
          <a:xfrm>
            <a:off x="685800" y="1417320"/>
            <a:ext cx="5295240" cy="219420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4" name="Text 3"/>
          <p:cNvSpPr/>
          <p:nvPr/>
        </p:nvSpPr>
        <p:spPr>
          <a:xfrm>
            <a:off x="914400" y="158184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🌲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Souveraineté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5" name="Text 4"/>
          <p:cNvSpPr/>
          <p:nvPr/>
        </p:nvSpPr>
        <p:spPr>
          <a:xfrm>
            <a:off x="914400" y="2057400"/>
            <a:ext cx="483804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Hébergement local.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Juridiction connue.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Contrôle réel.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6" name="Shape 5"/>
          <p:cNvSpPr/>
          <p:nvPr/>
        </p:nvSpPr>
        <p:spPr>
          <a:xfrm>
            <a:off x="6210000" y="1417320"/>
            <a:ext cx="5295240" cy="219420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7" name="Text 6"/>
          <p:cNvSpPr/>
          <p:nvPr/>
        </p:nvSpPr>
        <p:spPr>
          <a:xfrm>
            <a:off x="6438600" y="158184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🔐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Transparence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8" name="Text 7"/>
          <p:cNvSpPr/>
          <p:nvPr/>
        </p:nvSpPr>
        <p:spPr>
          <a:xfrm>
            <a:off x="6438600" y="2057400"/>
            <a:ext cx="483804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Traçabilité.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Preuves vérifiables.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Pas de promesses creuses.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685800" y="3840480"/>
            <a:ext cx="5295240" cy="219420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0" name="Text 9"/>
          <p:cNvSpPr/>
          <p:nvPr/>
        </p:nvSpPr>
        <p:spPr>
          <a:xfrm>
            <a:off x="914400" y="400500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♻️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Sobriété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1" name="Text 10"/>
          <p:cNvSpPr/>
          <p:nvPr/>
        </p:nvSpPr>
        <p:spPr>
          <a:xfrm>
            <a:off x="914400" y="4480560"/>
            <a:ext cx="483804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Énergie respectée.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Matériel durable.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Zéro gaspillage.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2" name="Shape 11"/>
          <p:cNvSpPr/>
          <p:nvPr/>
        </p:nvSpPr>
        <p:spPr>
          <a:xfrm>
            <a:off x="6210000" y="3840480"/>
            <a:ext cx="5295240" cy="219420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3" name="Text 12"/>
          <p:cNvSpPr/>
          <p:nvPr/>
        </p:nvSpPr>
        <p:spPr>
          <a:xfrm>
            <a:off x="6438600" y="400500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🤝 </a:t>
            </a: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Coopération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4" name="Text 13"/>
          <p:cNvSpPr/>
          <p:nvPr/>
        </p:nvSpPr>
        <p:spPr>
          <a:xfrm>
            <a:off x="6438600" y="4480560"/>
            <a:ext cx="483804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Entraide.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Partage de pratiques.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Force collective.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5" name="Text 14"/>
          <p:cNvSpPr/>
          <p:nvPr/>
        </p:nvSpPr>
        <p:spPr>
          <a:xfrm>
            <a:off x="685800" y="6172200"/>
            <a:ext cx="10819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 différence : ces valeurs sont “dans la structure” (architecture + gouvernance), pas dans un slogan.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7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L’anatomie boréale (8 couches)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8" name="Text 2"/>
          <p:cNvSpPr/>
          <p:nvPr/>
        </p:nvSpPr>
        <p:spPr>
          <a:xfrm>
            <a:off x="685800" y="1097280"/>
            <a:ext cx="10819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Contrat simple : Fédération (C1–C4) ⇄ Pivot (C5) ⇄ Tenants (C6–C8)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9" name="Shape 3"/>
          <p:cNvSpPr/>
          <p:nvPr/>
        </p:nvSpPr>
        <p:spPr>
          <a:xfrm>
            <a:off x="1828800" y="1691640"/>
            <a:ext cx="8595000" cy="594000"/>
          </a:xfrm>
          <a:prstGeom prst="roundRect">
            <a:avLst>
              <a:gd name="adj" fmla="val 16667"/>
            </a:avLst>
          </a:prstGeom>
          <a:solidFill>
            <a:srgbClr val="1e293b"/>
          </a:solidFill>
          <a:ln w="12700">
            <a:solidFill>
              <a:srgbClr val="ffffff">
                <a:alpha val="2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0" name="Text 4"/>
          <p:cNvSpPr/>
          <p:nvPr/>
        </p:nvSpPr>
        <p:spPr>
          <a:xfrm>
            <a:off x="2103120" y="1819800"/>
            <a:ext cx="80463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C1–C4  Fédération (réseau, compute, stockage, forge)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1" name="Shape 5"/>
          <p:cNvSpPr/>
          <p:nvPr/>
        </p:nvSpPr>
        <p:spPr>
          <a:xfrm>
            <a:off x="1828800" y="2743200"/>
            <a:ext cx="8595000" cy="594000"/>
          </a:xfrm>
          <a:prstGeom prst="roundRect">
            <a:avLst>
              <a:gd name="adj" fmla="val 16667"/>
            </a:avLst>
          </a:prstGeom>
          <a:solidFill>
            <a:srgbClr val="0f766e"/>
          </a:solidFill>
          <a:ln w="12700">
            <a:solidFill>
              <a:srgbClr val="ffffff">
                <a:alpha val="2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2" name="Text 6"/>
          <p:cNvSpPr/>
          <p:nvPr/>
        </p:nvSpPr>
        <p:spPr>
          <a:xfrm>
            <a:off x="2103120" y="2871360"/>
            <a:ext cx="80463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C5  Pivot / membrane (point d’entrée + exécution contrôlée)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3" name="Shape 7"/>
          <p:cNvSpPr/>
          <p:nvPr/>
        </p:nvSpPr>
        <p:spPr>
          <a:xfrm>
            <a:off x="1828800" y="3794760"/>
            <a:ext cx="8595000" cy="594000"/>
          </a:xfrm>
          <a:prstGeom prst="roundRect">
            <a:avLst>
              <a:gd name="adj" fmla="val 16667"/>
            </a:avLst>
          </a:prstGeom>
          <a:solidFill>
            <a:srgbClr val="334155"/>
          </a:solidFill>
          <a:ln w="12700">
            <a:solidFill>
              <a:srgbClr val="ffffff">
                <a:alpha val="2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4" name="Text 8"/>
          <p:cNvSpPr/>
          <p:nvPr/>
        </p:nvSpPr>
        <p:spPr>
          <a:xfrm>
            <a:off x="2103120" y="3922920"/>
            <a:ext cx="80463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C6–C8  Tenants (services, données, gouvernance, intentions)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5" name="Shape 9"/>
          <p:cNvSpPr/>
          <p:nvPr/>
        </p:nvSpPr>
        <p:spPr>
          <a:xfrm>
            <a:off x="10607040" y="2514600"/>
            <a:ext cx="822960" cy="360"/>
          </a:xfrm>
          <a:prstGeom prst="line">
            <a:avLst/>
          </a:prstGeom>
          <a:ln w="38100">
            <a:solidFill>
              <a:srgbClr val="38bdf8">
                <a:alpha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6" name="Shape 10"/>
          <p:cNvSpPr/>
          <p:nvPr/>
        </p:nvSpPr>
        <p:spPr>
          <a:xfrm rot="5400000">
            <a:off x="11384280" y="2404800"/>
            <a:ext cx="200880" cy="219240"/>
          </a:xfrm>
          <a:prstGeom prst="rtTriangle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28440" bIns="2844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7" name="Shape 11"/>
          <p:cNvSpPr/>
          <p:nvPr/>
        </p:nvSpPr>
        <p:spPr>
          <a:xfrm>
            <a:off x="10607040" y="3566160"/>
            <a:ext cx="822960" cy="360"/>
          </a:xfrm>
          <a:prstGeom prst="line">
            <a:avLst/>
          </a:prstGeom>
          <a:ln w="38100">
            <a:solidFill>
              <a:srgbClr val="38bdf8">
                <a:alpha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8" name="Shape 12"/>
          <p:cNvSpPr/>
          <p:nvPr/>
        </p:nvSpPr>
        <p:spPr>
          <a:xfrm rot="5400000">
            <a:off x="11384280" y="3456360"/>
            <a:ext cx="200880" cy="219240"/>
          </a:xfrm>
          <a:prstGeom prst="rtTriangle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28440" bIns="2844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9" name="Text 13"/>
          <p:cNvSpPr/>
          <p:nvPr/>
        </p:nvSpPr>
        <p:spPr>
          <a:xfrm>
            <a:off x="685800" y="5303520"/>
            <a:ext cx="108198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a7f3d0"/>
                </a:solidFill>
                <a:uFillTx/>
                <a:latin typeface="Aptos"/>
                <a:ea typeface="Aptos"/>
              </a:rPr>
              <a:t>Règle structurante : “adjacent-only” — aucune couche ne saute par-dessus une autre.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0" name="Text 14"/>
          <p:cNvSpPr/>
          <p:nvPr/>
        </p:nvSpPr>
        <p:spPr>
          <a:xfrm>
            <a:off x="868680" y="5715000"/>
            <a:ext cx="10454040" cy="111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4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Sécurité : moins de chemins “cachés”.</a:t>
            </a:r>
            <a:endParaRPr b="0" lang="fr-FR" sz="1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4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Portabilité : interfaces stables.</a:t>
            </a:r>
            <a:endParaRPr b="0" lang="fr-FR" sz="1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4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Audit : on sait où chercher les preuves.</a:t>
            </a:r>
            <a:endParaRPr b="0" lang="fr-FR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2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Tenant = unité portable (et auditable)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3" name="Text 2"/>
          <p:cNvSpPr/>
          <p:nvPr/>
        </p:nvSpPr>
        <p:spPr>
          <a:xfrm>
            <a:off x="868680" y="1280160"/>
            <a:ext cx="5668920" cy="162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Toujours la même topologie réseau.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Toujours les mêmes couches logiques et règles de sécurité.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Toujours la même capacité d’export/migration.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Peut fonctionner sans Internet permanent.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4" name="Shape 3"/>
          <p:cNvSpPr/>
          <p:nvPr/>
        </p:nvSpPr>
        <p:spPr>
          <a:xfrm>
            <a:off x="6812280" y="1234440"/>
            <a:ext cx="4708800" cy="425160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5" name="Text 4"/>
          <p:cNvSpPr/>
          <p:nvPr/>
        </p:nvSpPr>
        <p:spPr>
          <a:xfrm>
            <a:off x="7040880" y="1398960"/>
            <a:ext cx="4251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ADN du tenant (portable)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6" name="Text 5"/>
          <p:cNvSpPr/>
          <p:nvPr/>
        </p:nvSpPr>
        <p:spPr>
          <a:xfrm>
            <a:off x="7040880" y="1874520"/>
            <a:ext cx="4251600" cy="342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Descripteur YAML versionné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IaC (OpenTofu/Ansible)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Artefacts signés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Plan d’export des données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Observabilité exportable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7" name="Shape 6"/>
          <p:cNvSpPr/>
          <p:nvPr/>
        </p:nvSpPr>
        <p:spPr>
          <a:xfrm>
            <a:off x="685800" y="5623560"/>
            <a:ext cx="10819800" cy="776880"/>
          </a:xfrm>
          <a:prstGeom prst="roundRect">
            <a:avLst>
              <a:gd name="adj" fmla="val 16667"/>
            </a:avLst>
          </a:prstGeom>
          <a:solidFill>
            <a:srgbClr val="000000">
              <a:alpha val="45000"/>
            </a:srgbClr>
          </a:solidFill>
          <a:ln w="12700">
            <a:solidFill>
              <a:srgbClr val="ffffff">
                <a:alpha val="1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8" name="Text 7"/>
          <p:cNvSpPr/>
          <p:nvPr/>
        </p:nvSpPr>
        <p:spPr>
          <a:xfrm>
            <a:off x="960120" y="5788080"/>
            <a:ext cx="102711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Un tenant n’a pas “besoin d’Internet”. Il a besoin de la Forge (C4) et du pivot (C5).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Le pivot C5 : la membrane obligatoire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868680" y="1280160"/>
            <a:ext cx="5668920" cy="162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Point d’entrée unique vers ce qui est “fédéré”.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Pas de bypass : tout est filtré, journalisé, gouverné.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SSO / RBAC / quotas / WAF : règles uniformes.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228600" indent="-228600" defTabSz="914400">
              <a:lnSpc>
                <a:spcPct val="118000"/>
              </a:lnSpc>
              <a:spcAft>
                <a:spcPts val="601"/>
              </a:spcAft>
              <a:buClr>
                <a:srgbClr val="cbd5e1"/>
              </a:buClr>
              <a:buFont typeface="Symbol" charset="2"/>
              <a:buChar char=""/>
            </a:pPr>
            <a:r>
              <a:rPr b="0" lang="en-US" sz="18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Exécution contrôlée (runner) plutôt que “SSH partout”.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6812280" y="1234440"/>
            <a:ext cx="4708800" cy="52117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7040880" y="1398960"/>
            <a:ext cx="4251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Ce que ça change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4" name="Text 5"/>
          <p:cNvSpPr/>
          <p:nvPr/>
        </p:nvSpPr>
        <p:spPr>
          <a:xfrm>
            <a:off x="7040880" y="1874520"/>
            <a:ext cx="4251600" cy="438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 sécurité devient un effet naturel de l’architecture.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 conformité est prouvée par le système (logs, attestations, pipelines).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 portabilité est garantie par des interfaces stables.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0"/>
          <p:cNvSpPr/>
          <p:nvPr/>
        </p:nvSpPr>
        <p:spPr>
          <a:xfrm>
            <a:off x="0" y="0"/>
            <a:ext cx="12191400" cy="109440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6" name="Text 1"/>
          <p:cNvSpPr/>
          <p:nvPr/>
        </p:nvSpPr>
        <p:spPr>
          <a:xfrm>
            <a:off x="685800" y="320040"/>
            <a:ext cx="10819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Forge + Régistraire : gouvernance par la preuve</a:t>
            </a:r>
            <a:endParaRPr b="0" lang="fr-FR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7" name="Shape 2"/>
          <p:cNvSpPr/>
          <p:nvPr/>
        </p:nvSpPr>
        <p:spPr>
          <a:xfrm>
            <a:off x="685800" y="1325880"/>
            <a:ext cx="5295240" cy="448020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8" name="Text 3"/>
          <p:cNvSpPr/>
          <p:nvPr/>
        </p:nvSpPr>
        <p:spPr>
          <a:xfrm>
            <a:off x="914400" y="149040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La Forge (C4) — source de vérité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9" name="Text 4"/>
          <p:cNvSpPr/>
          <p:nvPr/>
        </p:nvSpPr>
        <p:spPr>
          <a:xfrm>
            <a:off x="914400" y="1965960"/>
            <a:ext cx="4838040" cy="36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Modèles, schémas, configs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Pipelines CI/attestations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Artefacts signés (supply chain)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Tout est versionné.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0" name="Shape 5"/>
          <p:cNvSpPr/>
          <p:nvPr/>
        </p:nvSpPr>
        <p:spPr>
          <a:xfrm>
            <a:off x="6210000" y="1325880"/>
            <a:ext cx="5295240" cy="4480200"/>
          </a:xfrm>
          <a:prstGeom prst="roundRect">
            <a:avLst>
              <a:gd name="adj" fmla="val 16667"/>
            </a:avLst>
          </a:prstGeom>
          <a:solidFill>
            <a:srgbClr val="111c2e"/>
          </a:solidFill>
          <a:ln w="12700">
            <a:solidFill>
              <a:srgbClr val="24324a">
                <a:alpha val="65000"/>
              </a:srgbClr>
            </a:solidFill>
            <a:round/>
          </a:ln>
          <a:effectLst>
            <a:outerShdw algn="bl" blurRad="50760" dir="2700000" dist="25455" kx="0" ky="0" rotWithShape="0" sx="100000" sy="100000">
              <a:srgbClr val="000000">
                <a:alpha val="2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1" name="Text 6"/>
          <p:cNvSpPr/>
          <p:nvPr/>
        </p:nvSpPr>
        <p:spPr>
          <a:xfrm>
            <a:off x="6438600" y="1490400"/>
            <a:ext cx="483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ffffff"/>
                </a:solidFill>
                <a:uFillTx/>
                <a:latin typeface="Aptos"/>
                <a:ea typeface="Aptos"/>
              </a:rPr>
              <a:t>Le Régistraire — registre officiel</a:t>
            </a:r>
            <a:endParaRPr b="0" lang="fr-FR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2" name="Text 7"/>
          <p:cNvSpPr/>
          <p:nvPr/>
        </p:nvSpPr>
        <p:spPr>
          <a:xfrm>
            <a:off x="6438600" y="1965960"/>
            <a:ext cx="4838040" cy="36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Membres, décisions, incidents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Labels et maturité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• </a:t>
            </a: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Preuves d’audit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Lisible par humains et machines.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3" name="Text 8"/>
          <p:cNvSpPr/>
          <p:nvPr/>
        </p:nvSpPr>
        <p:spPr>
          <a:xfrm>
            <a:off x="685800" y="5989320"/>
            <a:ext cx="10819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cbd5e1"/>
                </a:solidFill>
                <a:uFillTx/>
                <a:latin typeface="Aptos"/>
                <a:ea typeface="Aptos"/>
              </a:rPr>
              <a:t>C’est une “blockchain humaine” basée sur Git : traçabilité sans crypto, sans spéculation.</a:t>
            </a:r>
            <a:endParaRPr b="0" lang="fr-FR" sz="1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LibreOffice/24.8.4.2$Linux_X86_64 LibreOffice_project/bb3cfa12c7b1bf994ecc5649a80400d06cd71002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2026-01-27T03:42:13Z</dcterms:created>
  <dc:creator>Alliance Boréale</dc:creator>
  <dc:description/>
  <dc:language>fr-FR</dc:language>
  <cp:lastModifiedBy/>
  <dcterms:modified xsi:type="dcterms:W3CDTF">2026-01-27T00:42:13Z</dcterms:modified>
  <cp:revision>2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17</vt:i4>
  </property>
  <property fmtid="{D5CDD505-2E9C-101B-9397-08002B2CF9AE}" pid="3" name="PresentationFormat">
    <vt:lpwstr>On-screen Show (16:9)</vt:lpwstr>
  </property>
  <property fmtid="{D5CDD505-2E9C-101B-9397-08002B2CF9AE}" pid="4" name="Slides">
    <vt:i4>17</vt:i4>
  </property>
</Properties>
</file>