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Bienvenue à la deuxième conférence. Aujourd'hui, on parle de quelque chose que personne n'aime entendre : nous avons perdu le contrôle de notre infrastructure numérique. Et ce n'est pas un accident — c'est un modèle d'affaires.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CLOUD Act est la pièce légale la plus importante et la moins comprise. Depuis 2018, le gouvernement américain a le droit légal d'accéder aux données de toute entreprise américaine, peu importe où ces données sont physiquement. Azure Canada ? Soumis au CLOUD Act. AWS Montréal ? Soumis au CLOUD Act. Et le fournisseur n'est même pas obligé de vous le dire.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C'est l'argument de vente le plus trompeur de l'industrie. 'Vos données sont au Canada.' Et alors ? Si le fournisseur est Microsoft, c'est le CLOUD Act qui s'applique, pas la LPRPDE. La localisation géographique est un rideau de fumée.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parle souvent du coût de la migration vers le libre. Mais on ne parle jamais du coût réel de la dépendance. Et c'est là que ça devient intéressant.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C'est l'argument économique qui fait mal. Oui, Microsoft 365 coûte 30$ par mois par utilisateur. Mais les augmentations annuelles, le coût de migration quand ils changent leur offre, le temps perdu quand ils font une panne, la formation obligatoire à chaque mise à jour — ça représente 3 à 5 fois le coût de la licence. Et cet argent sort du Québec.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75 cents de chaque dollar technologique quitte le Québec. Imaginez si on gardait même la moitié de ça ici. Les emplois, l'expertise, les impôts, le développement économique — tout ça retournerait dans notre communauté plutôt que de gonfler les bilans de Cupertino et Seattle.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lock-in est le mécanisme central. Chaque fonctionnalité ajoutée renforce le piège. Teams s'intègre avec SharePoint qui s'intègre avec OneDrive qui nécessite Azure AD. Vous pensez utiliser un outil — en réalité, c'est l'écosystème entier qui vous utilise. Et chaque année qui passe, la sortie coûte plus cher.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bonne nouvelle, c'est qu'on n'est pas condamnés à ça. Des alternatives matures, éprouvées, existent pour chaque service GAFAM. Et elles sont souvent meilleures.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 tableau est votre référence. Pour chaque service GAFAM, il existe une alternative libre, mature, qui peut être hébergée au Québec. Ce ne sont pas des projets étudiants — Nextcloud a 400 000 installations en entreprise. Proxmox propulse des millions de machines virtuelles. Odoo gère 12 millions d'utilisateurs.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C'est le moment où tu parles de ton expérience personnelle. 35 ans au Fonds de solidarité FTQ, tu as tout bâti. Aujourd'hui, la même expertise, au service des PME. En logiciel libre. Hébergé au Québec. Et ça marche — pas en théorie, en production.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C'est bien beau la théorie, mais concrètement, comment on fait pour se décoloniser numériquement ? Voici un plan en 5 étapes.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parties. On commence par mesurer l'ampleur de la dépendance, puis on comprend le modèle, les implications légales, les coûts réels, avant de voir que des alternatives concrètes existent.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étapes simples. On ne demande pas aux gens de tout changer du jour au lendemain. On commence par un inventaire, on évalue les risques et les alternatives, on priorise les victoires faciles, on migre progressivement, et on pérennise en développant l'expertise locale. C'est un marathon, pas un sprint.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 slide est crucial. Les gens doivent repartir avec des actions concrètes. Ces 5 changements peuvent être faits en moins de 30 jours, certains en moins de 5 minutes, et ils réduisent déjà significativement la dépendance GAFAM.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Alliance Boréale n'est pas une entreprise — c'est un mouvement. Un réseau de fournisseurs et d'utilisateurs qui choisissent la souveraineté. Et la beauté du modèle, c'est que personne n'est captif. On reste parce que c'est mieux, pas parce qu'on est piégé. C'est l'anti-GAFAM par excellence.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C'est le cercle vertueux. Investir localement crée de l'expertise locale, qui améliore les solutions, qui attire plus de PME, qui renforce l'Alliance, qui permet d'investir plus. C'est l'inverse exact du modèle colonial. La prochaine conférence montrera comment concrètement l'infrastructure ouverte et normalisée rend tout ça possible.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idées clés à retenir. La dépendance est massive. Le modèle est colonial. La loi ne nous protège pas. Les coûts réels sont énormes. Les alternatives existent. Et le choix nous appartient. Maintenant.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Merci. La souveraineté numérique n'est pas une utopie, c'est un choix pragmatique. Et il commence par un simple inventaire. On est là pour vous accompagner. Questions?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Commençons par regarder la situation telle qu'elle est. Pas ce qu'on aimerait qu'elle soit, pas ce qu'on nous dit qu'elle est. La réalité brute de notre dépendance numérique.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Ces chiffres sont conservateurs. La réalité est probablement pire. Pensez-y : vos courriels, vos documents, vos bases de données, votre comptabilité — où est-ce que tout ça vit réellement ? Et sous quelle juridiction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Faites cet exercice avec votre propre entreprise. Listez chaque service, chaque outil, et demandez-vous : où sont les données ? Sous quelle juridiction ? Qui y a accès ? Vous allez réaliser que la quasi-totalité de votre vie d'affaires est aux États-Unis.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mot colonisation n'est pas choisi au hasard. Quand on regarde le modèle des GAFAM, on retrouve exactement les mêmes mécanismes que la colonisation traditionnelle. Extraction, dépendance, contrôle.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parallèle est frappant. Extraction : nos données sont la ressource naturelle qu'on exporte gratuitement. Dépendance : le lock-in technique remplace la dépendance économique coloniale. Contrôle : les termes de service remplacent les lois de la métropole. Le résultat est le même : enrichissement du centre, appauvrissement de la périphérie.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transparence asymétrique est le cœur du modèle. Google sait tout de vous — vos recherches, vos déplacements, vos contacts, votre agenda. Mais que savez-vous de Google ? Rien. Vous ne savez pas ce qu'ils font avec vos données, à qui ils les vendent, quels algorithmes vous profilent. C'est un rapport de pouvoir pur et simple.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Maintenant, parlons de la dimension légale. Parce que même si vos données sont hébergées 'au Canada' par un fournisseur américain, elles ne sont pas protégées par nos lois.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slideLayout" Target="../slideLayouts/slideLayout1.xml"/><Relationship Id="rId1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slideLayout" Target="../slideLayouts/slideLayout1.xml"/><Relationship Id="rId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slideLayout" Target="../slideLayouts/slideLayout1.xml"/><Relationship Id="rId11"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slideLayout" Target="../slideLayouts/slideLayout1.xml"/><Relationship Id="rId8"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slideLayout" Target="../slideLayouts/slideLayout1.xml"/><Relationship Id="rId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929"/>
        </a:solidFill>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0D6B4F"/>
          </a:solidFill>
          <a:ln/>
        </p:spPr>
      </p:sp>
      <p:sp>
        <p:nvSpPr>
          <p:cNvPr id="3" name="Shape 1"/>
          <p:cNvSpPr/>
          <p:nvPr/>
        </p:nvSpPr>
        <p:spPr>
          <a:xfrm>
            <a:off x="731520" y="457200"/>
            <a:ext cx="1463040" cy="365760"/>
          </a:xfrm>
          <a:prstGeom prst="rect">
            <a:avLst/>
          </a:prstGeom>
          <a:solidFill>
            <a:srgbClr val="0D6B4F"/>
          </a:solidFill>
          <a:ln/>
        </p:spPr>
      </p:sp>
      <p:sp>
        <p:nvSpPr>
          <p:cNvPr id="4" name="Text 2"/>
          <p:cNvSpPr/>
          <p:nvPr/>
        </p:nvSpPr>
        <p:spPr>
          <a:xfrm>
            <a:off x="731520" y="457200"/>
            <a:ext cx="1463040" cy="365760"/>
          </a:xfrm>
          <a:prstGeom prst="rect">
            <a:avLst/>
          </a:prstGeom>
          <a:noFill/>
          <a:ln/>
        </p:spPr>
        <p:txBody>
          <a:bodyPr wrap="square"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CONFÉRENCE 02</a:t>
            </a:r>
            <a:endParaRPr lang="en-US" sz="1000" dirty="0"/>
          </a:p>
        </p:txBody>
      </p:sp>
      <p:sp>
        <p:nvSpPr>
          <p:cNvPr id="5" name="Text 3"/>
          <p:cNvSpPr/>
          <p:nvPr/>
        </p:nvSpPr>
        <p:spPr>
          <a:xfrm>
            <a:off x="731520" y="1097280"/>
            <a:ext cx="6400800" cy="2011680"/>
          </a:xfrm>
          <a:prstGeom prst="rect">
            <a:avLst/>
          </a:prstGeom>
          <a:noFill/>
          <a:ln/>
        </p:spPr>
        <p:txBody>
          <a:bodyPr wrap="square" lIns="0" tIns="0" rIns="0" bIns="0" rtlCol="0" anchor="ctr"/>
          <a:lstStyle/>
          <a:p>
            <a:pPr indent="0" marL="0">
              <a:lnSpc>
                <a:spcPct val="110000"/>
              </a:lnSpc>
              <a:buNone/>
            </a:pPr>
            <a:r>
              <a:rPr lang="en-US" sz="4800" b="1" dirty="0">
                <a:solidFill>
                  <a:srgbClr val="FFFFFF"/>
                </a:solidFill>
                <a:latin typeface="Georgia" pitchFamily="34" charset="0"/>
                <a:ea typeface="Georgia" pitchFamily="34" charset="-122"/>
                <a:cs typeface="Georgia" pitchFamily="34" charset="-120"/>
              </a:rPr>
              <a:t>Colonisation</a:t>
            </a:r>
            <a:endParaRPr lang="en-US" sz="4800" dirty="0"/>
          </a:p>
          <a:p>
            <a:pPr indent="0" marL="0">
              <a:lnSpc>
                <a:spcPct val="110000"/>
              </a:lnSpc>
              <a:buNone/>
            </a:pPr>
            <a:r>
              <a:rPr lang="en-US" sz="4800" b="1" dirty="0">
                <a:solidFill>
                  <a:srgbClr val="FFFFFF"/>
                </a:solidFill>
                <a:latin typeface="Georgia" pitchFamily="34" charset="0"/>
                <a:ea typeface="Georgia" pitchFamily="34" charset="-122"/>
                <a:cs typeface="Georgia" pitchFamily="34" charset="-120"/>
              </a:rPr>
              <a:t>numérique</a:t>
            </a:r>
            <a:endParaRPr lang="en-US" sz="4800" dirty="0"/>
          </a:p>
        </p:txBody>
      </p:sp>
      <p:sp>
        <p:nvSpPr>
          <p:cNvPr id="6" name="Shape 4"/>
          <p:cNvSpPr/>
          <p:nvPr/>
        </p:nvSpPr>
        <p:spPr>
          <a:xfrm>
            <a:off x="731520" y="3200400"/>
            <a:ext cx="3200400" cy="0"/>
          </a:xfrm>
          <a:prstGeom prst="line">
            <a:avLst/>
          </a:prstGeom>
          <a:noFill/>
          <a:ln w="25400">
            <a:solidFill>
              <a:srgbClr val="15A67A"/>
            </a:solidFill>
            <a:prstDash val="solid"/>
          </a:ln>
        </p:spPr>
      </p:sp>
      <p:sp>
        <p:nvSpPr>
          <p:cNvPr id="7" name="Text 5"/>
          <p:cNvSpPr/>
          <p:nvPr/>
        </p:nvSpPr>
        <p:spPr>
          <a:xfrm>
            <a:off x="731520" y="3474720"/>
            <a:ext cx="5486400" cy="731520"/>
          </a:xfrm>
          <a:prstGeom prst="rect">
            <a:avLst/>
          </a:prstGeom>
          <a:noFill/>
          <a:ln/>
        </p:spPr>
        <p:txBody>
          <a:bodyPr wrap="square" lIns="0" tIns="0" rIns="0" bIns="0" rtlCol="0" anchor="ctr"/>
          <a:lstStyle/>
          <a:p>
            <a:pPr indent="0" marL="0">
              <a:lnSpc>
                <a:spcPct val="130000"/>
              </a:lnSpc>
              <a:buNone/>
            </a:pPr>
            <a:r>
              <a:rPr lang="en-US" sz="2000" dirty="0">
                <a:solidFill>
                  <a:srgbClr val="15A67A"/>
                </a:solidFill>
                <a:latin typeface="Calibri Light" pitchFamily="34" charset="0"/>
                <a:ea typeface="Calibri Light" pitchFamily="34" charset="-122"/>
                <a:cs typeface="Calibri Light" pitchFamily="34" charset="-120"/>
              </a:rPr>
              <a:t>Quand vos données, votre infrastructure</a:t>
            </a:r>
            <a:endParaRPr lang="en-US" sz="2000" dirty="0"/>
          </a:p>
          <a:p>
            <a:pPr indent="0" marL="0">
              <a:lnSpc>
                <a:spcPct val="130000"/>
              </a:lnSpc>
              <a:buNone/>
            </a:pPr>
            <a:r>
              <a:rPr lang="en-US" sz="2000" dirty="0">
                <a:solidFill>
                  <a:srgbClr val="15A67A"/>
                </a:solidFill>
                <a:latin typeface="Calibri Light" pitchFamily="34" charset="0"/>
                <a:ea typeface="Calibri Light" pitchFamily="34" charset="-122"/>
                <a:cs typeface="Calibri Light" pitchFamily="34" charset="-120"/>
              </a:rPr>
              <a:t>et vos décisions appartiennent à la Californie</a:t>
            </a:r>
            <a:endParaRPr lang="en-US" sz="2000" dirty="0"/>
          </a:p>
        </p:txBody>
      </p:sp>
      <p:sp>
        <p:nvSpPr>
          <p:cNvPr id="8" name="Text 6"/>
          <p:cNvSpPr/>
          <p:nvPr/>
        </p:nvSpPr>
        <p:spPr>
          <a:xfrm>
            <a:off x="731520" y="4389120"/>
            <a:ext cx="4572000" cy="274320"/>
          </a:xfrm>
          <a:prstGeom prst="rect">
            <a:avLst/>
          </a:prstGeom>
          <a:noFill/>
          <a:ln/>
        </p:spPr>
        <p:txBody>
          <a:bodyPr wrap="square" lIns="0" tIns="0" rIns="0" bIns="0" rtlCol="0" anchor="ctr"/>
          <a:lstStyle/>
          <a:p>
            <a:pPr indent="0" marL="0">
              <a:buNone/>
            </a:pPr>
            <a:r>
              <a:rPr lang="en-US" sz="1200" i="1" dirty="0">
                <a:solidFill>
                  <a:srgbClr val="94A3B8"/>
                </a:solidFill>
                <a:latin typeface="Calibri" pitchFamily="34" charset="0"/>
                <a:ea typeface="Calibri" pitchFamily="34" charset="-122"/>
                <a:cs typeface="Calibri" pitchFamily="34" charset="-120"/>
              </a:rPr>
              <a:t>Daniel — Chezlepro Inc. / Alliance Boréale</a:t>
            </a:r>
            <a:endParaRPr lang="en-US" sz="1200" dirty="0"/>
          </a:p>
        </p:txBody>
      </p:sp>
      <p:pic>
        <p:nvPicPr>
          <p:cNvPr id="9" name="Image 0" descr="preencoded.png">    </p:cNvPr>
          <p:cNvPicPr>
            <a:picLocks noChangeAspect="1"/>
          </p:cNvPicPr>
          <p:nvPr/>
        </p:nvPicPr>
        <p:blipFill>
          <a:blip r:embed="rId1">
            <a:alphaModFix amt="15000"/>
          </a:blip>
          <a:stretch>
            <a:fillRect/>
          </a:stretch>
        </p:blipFill>
        <p:spPr>
          <a:xfrm>
            <a:off x="6675120" y="914400"/>
            <a:ext cx="2011680" cy="2011680"/>
          </a:xfrm>
          <a:prstGeom prst="rect">
            <a:avLst/>
          </a:prstGeom>
        </p:spPr>
      </p:pic>
      <p:pic>
        <p:nvPicPr>
          <p:cNvPr id="10" name="Image 1" descr="preencoded.png">    </p:cNvPr>
          <p:cNvPicPr>
            <a:picLocks noChangeAspect="1"/>
          </p:cNvPicPr>
          <p:nvPr/>
        </p:nvPicPr>
        <p:blipFill>
          <a:blip r:embed="rId2">
            <a:alphaModFix amt="15000"/>
          </a:blip>
          <a:stretch>
            <a:fillRect/>
          </a:stretch>
        </p:blipFill>
        <p:spPr>
          <a:xfrm>
            <a:off x="7315200" y="2926080"/>
            <a:ext cx="914400" cy="914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AFA"/>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10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3000" b="1" dirty="0">
                <a:solidFill>
                  <a:srgbClr val="C0392B"/>
                </a:solidFill>
                <a:latin typeface="Georgia" pitchFamily="34" charset="0"/>
                <a:ea typeface="Georgia" pitchFamily="34" charset="-122"/>
                <a:cs typeface="Georgia" pitchFamily="34" charset="-120"/>
              </a:rPr>
              <a:t>Le CLOUD Act (2018)</a:t>
            </a:r>
            <a:endParaRPr lang="en-US" sz="3000" dirty="0"/>
          </a:p>
        </p:txBody>
      </p:sp>
      <p:sp>
        <p:nvSpPr>
          <p:cNvPr id="6" name="Text 4"/>
          <p:cNvSpPr/>
          <p:nvPr/>
        </p:nvSpPr>
        <p:spPr>
          <a:xfrm>
            <a:off x="457200" y="822960"/>
            <a:ext cx="7315200" cy="274320"/>
          </a:xfrm>
          <a:prstGeom prst="rect">
            <a:avLst/>
          </a:prstGeom>
          <a:noFill/>
          <a:ln/>
        </p:spPr>
        <p:txBody>
          <a:bodyPr wrap="square" lIns="0" tIns="0" rIns="0" bIns="0" rtlCol="0" anchor="ctr"/>
          <a:lstStyle/>
          <a:p>
            <a:pPr indent="0" marL="0">
              <a:buNone/>
            </a:pPr>
            <a:r>
              <a:rPr lang="en-US" sz="1200" i="1" dirty="0">
                <a:solidFill>
                  <a:srgbClr val="4A5568"/>
                </a:solidFill>
                <a:latin typeface="Calibri Light" pitchFamily="34" charset="0"/>
                <a:ea typeface="Calibri Light" pitchFamily="34" charset="-122"/>
                <a:cs typeface="Calibri Light" pitchFamily="34" charset="-120"/>
              </a:rPr>
              <a:t>Clarifying Lawful Overseas Use of Data Act</a:t>
            </a:r>
            <a:endParaRPr lang="en-US" sz="1200" dirty="0"/>
          </a:p>
        </p:txBody>
      </p:sp>
      <p:sp>
        <p:nvSpPr>
          <p:cNvPr id="7" name="Shape 5"/>
          <p:cNvSpPr/>
          <p:nvPr/>
        </p:nvSpPr>
        <p:spPr>
          <a:xfrm>
            <a:off x="731520" y="1280160"/>
            <a:ext cx="7680960" cy="1280160"/>
          </a:xfrm>
          <a:prstGeom prst="rect">
            <a:avLst/>
          </a:prstGeom>
          <a:solidFill>
            <a:srgbClr val="0B1929"/>
          </a:solidFill>
          <a:ln/>
          <a:effectLst>
            <a:outerShdw sx="100000" sy="100000" kx="0" ky="0" algn="bl" rotWithShape="0" blurRad="101600" dist="38100" dir="8100000">
              <a:srgbClr val="000000">
                <a:alpha val="12000"/>
              </a:srgbClr>
            </a:outerShdw>
          </a:effectLst>
        </p:spPr>
      </p:sp>
      <p:pic>
        <p:nvPicPr>
          <p:cNvPr id="8" name="Image 0" descr="preencoded.png">    </p:cNvPr>
          <p:cNvPicPr>
            <a:picLocks noChangeAspect="1"/>
          </p:cNvPicPr>
          <p:nvPr/>
        </p:nvPicPr>
        <p:blipFill>
          <a:blip r:embed="rId1"/>
          <a:stretch>
            <a:fillRect/>
          </a:stretch>
        </p:blipFill>
        <p:spPr>
          <a:xfrm>
            <a:off x="1097280" y="1463040"/>
            <a:ext cx="457200" cy="457200"/>
          </a:xfrm>
          <a:prstGeom prst="rect">
            <a:avLst/>
          </a:prstGeom>
        </p:spPr>
      </p:pic>
      <p:sp>
        <p:nvSpPr>
          <p:cNvPr id="9" name="Text 6"/>
          <p:cNvSpPr/>
          <p:nvPr/>
        </p:nvSpPr>
        <p:spPr>
          <a:xfrm>
            <a:off x="1737360" y="1325880"/>
            <a:ext cx="6217920" cy="1188720"/>
          </a:xfrm>
          <a:prstGeom prst="rect">
            <a:avLst/>
          </a:prstGeom>
          <a:noFill/>
          <a:ln/>
        </p:spPr>
        <p:txBody>
          <a:bodyPr wrap="square" lIns="0" tIns="0" rIns="0" bIns="0" rtlCol="0" anchor="ctr"/>
          <a:lstStyle/>
          <a:p>
            <a:pPr indent="0" marL="0">
              <a:lnSpc>
                <a:spcPct val="135000"/>
              </a:lnSpc>
              <a:buNone/>
            </a:pPr>
            <a:r>
              <a:rPr lang="en-US" sz="1500" i="1" dirty="0">
                <a:solidFill>
                  <a:srgbClr val="FFFFFF"/>
                </a:solidFill>
                <a:latin typeface="Georgia" pitchFamily="34" charset="0"/>
                <a:ea typeface="Georgia" pitchFamily="34" charset="-122"/>
                <a:cs typeface="Georgia" pitchFamily="34" charset="-120"/>
              </a:rPr>
              <a:t>Le gouvernement américain peut exiger l'accès à toute donnée</a:t>
            </a:r>
            <a:endParaRPr lang="en-US" sz="1500" dirty="0"/>
          </a:p>
          <a:p>
            <a:pPr indent="0" marL="0">
              <a:lnSpc>
                <a:spcPct val="135000"/>
              </a:lnSpc>
              <a:buNone/>
            </a:pPr>
            <a:r>
              <a:rPr lang="en-US" sz="1500" i="1" dirty="0">
                <a:solidFill>
                  <a:srgbClr val="FFFFFF"/>
                </a:solidFill>
                <a:latin typeface="Georgia" pitchFamily="34" charset="0"/>
                <a:ea typeface="Georgia" pitchFamily="34" charset="-122"/>
                <a:cs typeface="Georgia" pitchFamily="34" charset="-120"/>
              </a:rPr>
              <a:t>stockée par une entreprise américaine, peu importe où</a:t>
            </a:r>
            <a:endParaRPr lang="en-US" sz="1500" dirty="0"/>
          </a:p>
          <a:p>
            <a:pPr indent="0" marL="0">
              <a:lnSpc>
                <a:spcPct val="135000"/>
              </a:lnSpc>
              <a:buNone/>
            </a:pPr>
            <a:r>
              <a:rPr lang="en-US" sz="1500" i="1" dirty="0">
                <a:solidFill>
                  <a:srgbClr val="FFFFFF"/>
                </a:solidFill>
                <a:latin typeface="Georgia" pitchFamily="34" charset="0"/>
                <a:ea typeface="Georgia" pitchFamily="34" charset="-122"/>
                <a:cs typeface="Georgia" pitchFamily="34" charset="-120"/>
              </a:rPr>
              <a:t>cette donnée est physiquement hébergée dans le monde.</a:t>
            </a:r>
            <a:endParaRPr lang="en-US" sz="1500" dirty="0"/>
          </a:p>
        </p:txBody>
      </p:sp>
      <p:pic>
        <p:nvPicPr>
          <p:cNvPr id="10" name="Image 1" descr="preencoded.png">    </p:cNvPr>
          <p:cNvPicPr>
            <a:picLocks noChangeAspect="1"/>
          </p:cNvPicPr>
          <p:nvPr/>
        </p:nvPicPr>
        <p:blipFill>
          <a:blip r:embed="rId2"/>
          <a:stretch>
            <a:fillRect/>
          </a:stretch>
        </p:blipFill>
        <p:spPr>
          <a:xfrm>
            <a:off x="640080" y="2880360"/>
            <a:ext cx="320040" cy="320040"/>
          </a:xfrm>
          <a:prstGeom prst="rect">
            <a:avLst/>
          </a:prstGeom>
        </p:spPr>
      </p:pic>
      <p:sp>
        <p:nvSpPr>
          <p:cNvPr id="11" name="Text 7"/>
          <p:cNvSpPr/>
          <p:nvPr/>
        </p:nvSpPr>
        <p:spPr>
          <a:xfrm>
            <a:off x="1097280" y="2834640"/>
            <a:ext cx="7315200" cy="4572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Même si vos données sont dans un datacenter « au Canada », si le fournisseur est américain, elles sont assujetties au CLOUD Act.</a:t>
            </a:r>
            <a:endParaRPr lang="en-US" sz="1100" dirty="0"/>
          </a:p>
        </p:txBody>
      </p:sp>
      <p:pic>
        <p:nvPicPr>
          <p:cNvPr id="12" name="Image 2" descr="preencoded.png">    </p:cNvPr>
          <p:cNvPicPr>
            <a:picLocks noChangeAspect="1"/>
          </p:cNvPicPr>
          <p:nvPr/>
        </p:nvPicPr>
        <p:blipFill>
          <a:blip r:embed="rId3"/>
          <a:stretch>
            <a:fillRect/>
          </a:stretch>
        </p:blipFill>
        <p:spPr>
          <a:xfrm>
            <a:off x="640080" y="3410712"/>
            <a:ext cx="320040" cy="320040"/>
          </a:xfrm>
          <a:prstGeom prst="rect">
            <a:avLst/>
          </a:prstGeom>
        </p:spPr>
      </p:pic>
      <p:sp>
        <p:nvSpPr>
          <p:cNvPr id="13" name="Text 8"/>
          <p:cNvSpPr/>
          <p:nvPr/>
        </p:nvSpPr>
        <p:spPr>
          <a:xfrm>
            <a:off x="1097280" y="3364992"/>
            <a:ext cx="7315200" cy="4572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Le fournisseur n'est pas obligé de vous informer que vos données ont été consultées par une agence américaine.</a:t>
            </a:r>
            <a:endParaRPr lang="en-US" sz="1100" dirty="0"/>
          </a:p>
        </p:txBody>
      </p:sp>
      <p:pic>
        <p:nvPicPr>
          <p:cNvPr id="14" name="Image 3" descr="preencoded.png">    </p:cNvPr>
          <p:cNvPicPr>
            <a:picLocks noChangeAspect="1"/>
          </p:cNvPicPr>
          <p:nvPr/>
        </p:nvPicPr>
        <p:blipFill>
          <a:blip r:embed="rId4"/>
          <a:stretch>
            <a:fillRect/>
          </a:stretch>
        </p:blipFill>
        <p:spPr>
          <a:xfrm>
            <a:off x="640080" y="3941064"/>
            <a:ext cx="320040" cy="320040"/>
          </a:xfrm>
          <a:prstGeom prst="rect">
            <a:avLst/>
          </a:prstGeom>
        </p:spPr>
      </p:pic>
      <p:sp>
        <p:nvSpPr>
          <p:cNvPr id="15" name="Text 9"/>
          <p:cNvSpPr/>
          <p:nvPr/>
        </p:nvSpPr>
        <p:spPr>
          <a:xfrm>
            <a:off x="1097280" y="3895344"/>
            <a:ext cx="7315200" cy="4572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Les lois canadiennes sur la vie privée (LPRPDE, Loi 25) ne vous protègent pas contre une ordonnance américaine.</a:t>
            </a:r>
            <a:endParaRPr lang="en-US" sz="1100" dirty="0"/>
          </a:p>
        </p:txBody>
      </p:sp>
      <p:pic>
        <p:nvPicPr>
          <p:cNvPr id="16" name="Image 4" descr="preencoded.png">    </p:cNvPr>
          <p:cNvPicPr>
            <a:picLocks noChangeAspect="1"/>
          </p:cNvPicPr>
          <p:nvPr/>
        </p:nvPicPr>
        <p:blipFill>
          <a:blip r:embed="rId5"/>
          <a:stretch>
            <a:fillRect/>
          </a:stretch>
        </p:blipFill>
        <p:spPr>
          <a:xfrm>
            <a:off x="640080" y="4471416"/>
            <a:ext cx="320040" cy="320040"/>
          </a:xfrm>
          <a:prstGeom prst="rect">
            <a:avLst/>
          </a:prstGeom>
        </p:spPr>
      </p:pic>
      <p:sp>
        <p:nvSpPr>
          <p:cNvPr id="17" name="Text 10"/>
          <p:cNvSpPr/>
          <p:nvPr/>
        </p:nvSpPr>
        <p:spPr>
          <a:xfrm>
            <a:off x="1097280" y="4425696"/>
            <a:ext cx="7315200" cy="4572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Aucune clause contractuelle avec Microsoft, Google ou Amazon ne peut contourner le CLOUD Act.</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8F4F0"/>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11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0B1929"/>
                </a:solidFill>
                <a:latin typeface="Georgia" pitchFamily="34" charset="0"/>
                <a:ea typeface="Georgia" pitchFamily="34" charset="-122"/>
                <a:cs typeface="Georgia" pitchFamily="34" charset="-120"/>
              </a:rPr>
              <a:t>Le mythe du « datacenter canadien »</a:t>
            </a:r>
            <a:endParaRPr lang="en-US" sz="2800" dirty="0"/>
          </a:p>
        </p:txBody>
      </p:sp>
      <p:sp>
        <p:nvSpPr>
          <p:cNvPr id="6" name="Shape 4"/>
          <p:cNvSpPr/>
          <p:nvPr/>
        </p:nvSpPr>
        <p:spPr>
          <a:xfrm>
            <a:off x="457200" y="1097280"/>
            <a:ext cx="3931920" cy="29260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7" name="Shape 5"/>
          <p:cNvSpPr/>
          <p:nvPr/>
        </p:nvSpPr>
        <p:spPr>
          <a:xfrm>
            <a:off x="457200" y="1097280"/>
            <a:ext cx="73152" cy="2926080"/>
          </a:xfrm>
          <a:prstGeom prst="rect">
            <a:avLst/>
          </a:prstGeom>
          <a:solidFill>
            <a:srgbClr val="C0392B"/>
          </a:solidFill>
          <a:ln/>
        </p:spPr>
      </p:sp>
      <p:sp>
        <p:nvSpPr>
          <p:cNvPr id="8" name="Text 6"/>
          <p:cNvSpPr/>
          <p:nvPr/>
        </p:nvSpPr>
        <p:spPr>
          <a:xfrm>
            <a:off x="777240" y="1188720"/>
            <a:ext cx="3200400" cy="365760"/>
          </a:xfrm>
          <a:prstGeom prst="rect">
            <a:avLst/>
          </a:prstGeom>
          <a:noFill/>
          <a:ln/>
        </p:spPr>
        <p:txBody>
          <a:bodyPr wrap="square" lIns="0" tIns="0" rIns="0" bIns="0" rtlCol="0" anchor="ctr"/>
          <a:lstStyle/>
          <a:p>
            <a:pPr indent="0" marL="0">
              <a:buNone/>
            </a:pPr>
            <a:r>
              <a:rPr lang="en-US" sz="1600" b="1" dirty="0">
                <a:solidFill>
                  <a:srgbClr val="C0392B"/>
                </a:solidFill>
                <a:latin typeface="Calibri" pitchFamily="34" charset="0"/>
                <a:ea typeface="Calibri" pitchFamily="34" charset="-122"/>
                <a:cs typeface="Calibri" pitchFamily="34" charset="-120"/>
              </a:rPr>
              <a:t>Ce qu'on vous dit</a:t>
            </a:r>
            <a:endParaRPr lang="en-US" sz="1600" dirty="0"/>
          </a:p>
        </p:txBody>
      </p:sp>
      <p:pic>
        <p:nvPicPr>
          <p:cNvPr id="9" name="Image 0" descr="preencoded.png">    </p:cNvPr>
          <p:cNvPicPr>
            <a:picLocks noChangeAspect="1"/>
          </p:cNvPicPr>
          <p:nvPr/>
        </p:nvPicPr>
        <p:blipFill>
          <a:blip r:embed="rId1"/>
          <a:stretch>
            <a:fillRect/>
          </a:stretch>
        </p:blipFill>
        <p:spPr>
          <a:xfrm>
            <a:off x="777240" y="1737360"/>
            <a:ext cx="228600" cy="228600"/>
          </a:xfrm>
          <a:prstGeom prst="rect">
            <a:avLst/>
          </a:prstGeom>
        </p:spPr>
      </p:pic>
      <p:sp>
        <p:nvSpPr>
          <p:cNvPr id="10" name="Text 7"/>
          <p:cNvSpPr/>
          <p:nvPr/>
        </p:nvSpPr>
        <p:spPr>
          <a:xfrm>
            <a:off x="1143000" y="1691640"/>
            <a:ext cx="3017520" cy="365760"/>
          </a:xfrm>
          <a:prstGeom prst="rect">
            <a:avLst/>
          </a:prstGeom>
          <a:noFill/>
          <a:ln/>
        </p:spPr>
        <p:txBody>
          <a:bodyPr wrap="square" lIns="0" tIns="0" rIns="0" bIns="0" rtlCol="0" anchor="ctr"/>
          <a:lstStyle/>
          <a:p>
            <a:pPr indent="0" marL="0">
              <a:buNone/>
            </a:pPr>
            <a:r>
              <a:rPr lang="en-US" sz="1200" dirty="0">
                <a:solidFill>
                  <a:srgbClr val="4A5568"/>
                </a:solidFill>
                <a:latin typeface="Calibri" pitchFamily="34" charset="0"/>
                <a:ea typeface="Calibri" pitchFamily="34" charset="-122"/>
                <a:cs typeface="Calibri" pitchFamily="34" charset="-120"/>
              </a:rPr>
              <a:t>« Vos données sont au Canada »</a:t>
            </a:r>
            <a:endParaRPr lang="en-US" sz="1200" dirty="0"/>
          </a:p>
        </p:txBody>
      </p:sp>
      <p:pic>
        <p:nvPicPr>
          <p:cNvPr id="11" name="Image 1" descr="preencoded.png">    </p:cNvPr>
          <p:cNvPicPr>
            <a:picLocks noChangeAspect="1"/>
          </p:cNvPicPr>
          <p:nvPr/>
        </p:nvPicPr>
        <p:blipFill>
          <a:blip r:embed="rId2"/>
          <a:stretch>
            <a:fillRect/>
          </a:stretch>
        </p:blipFill>
        <p:spPr>
          <a:xfrm>
            <a:off x="777240" y="2240280"/>
            <a:ext cx="228600" cy="228600"/>
          </a:xfrm>
          <a:prstGeom prst="rect">
            <a:avLst/>
          </a:prstGeom>
        </p:spPr>
      </p:pic>
      <p:sp>
        <p:nvSpPr>
          <p:cNvPr id="12" name="Text 8"/>
          <p:cNvSpPr/>
          <p:nvPr/>
        </p:nvSpPr>
        <p:spPr>
          <a:xfrm>
            <a:off x="1143000" y="2194560"/>
            <a:ext cx="3017520" cy="365760"/>
          </a:xfrm>
          <a:prstGeom prst="rect">
            <a:avLst/>
          </a:prstGeom>
          <a:noFill/>
          <a:ln/>
        </p:spPr>
        <p:txBody>
          <a:bodyPr wrap="square" lIns="0" tIns="0" rIns="0" bIns="0" rtlCol="0" anchor="ctr"/>
          <a:lstStyle/>
          <a:p>
            <a:pPr indent="0" marL="0">
              <a:buNone/>
            </a:pPr>
            <a:r>
              <a:rPr lang="en-US" sz="1200" dirty="0">
                <a:solidFill>
                  <a:srgbClr val="4A5568"/>
                </a:solidFill>
                <a:latin typeface="Calibri" pitchFamily="34" charset="0"/>
                <a:ea typeface="Calibri" pitchFamily="34" charset="-122"/>
                <a:cs typeface="Calibri" pitchFamily="34" charset="-120"/>
              </a:rPr>
              <a:t>« Nous respectons le RGPD »</a:t>
            </a:r>
            <a:endParaRPr lang="en-US" sz="1200" dirty="0"/>
          </a:p>
        </p:txBody>
      </p:sp>
      <p:pic>
        <p:nvPicPr>
          <p:cNvPr id="13" name="Image 2" descr="preencoded.png">    </p:cNvPr>
          <p:cNvPicPr>
            <a:picLocks noChangeAspect="1"/>
          </p:cNvPicPr>
          <p:nvPr/>
        </p:nvPicPr>
        <p:blipFill>
          <a:blip r:embed="rId3"/>
          <a:stretch>
            <a:fillRect/>
          </a:stretch>
        </p:blipFill>
        <p:spPr>
          <a:xfrm>
            <a:off x="777240" y="2743200"/>
            <a:ext cx="228600" cy="228600"/>
          </a:xfrm>
          <a:prstGeom prst="rect">
            <a:avLst/>
          </a:prstGeom>
        </p:spPr>
      </p:pic>
      <p:sp>
        <p:nvSpPr>
          <p:cNvPr id="14" name="Text 9"/>
          <p:cNvSpPr/>
          <p:nvPr/>
        </p:nvSpPr>
        <p:spPr>
          <a:xfrm>
            <a:off x="1143000" y="2697480"/>
            <a:ext cx="3017520" cy="365760"/>
          </a:xfrm>
          <a:prstGeom prst="rect">
            <a:avLst/>
          </a:prstGeom>
          <a:noFill/>
          <a:ln/>
        </p:spPr>
        <p:txBody>
          <a:bodyPr wrap="square" lIns="0" tIns="0" rIns="0" bIns="0" rtlCol="0" anchor="ctr"/>
          <a:lstStyle/>
          <a:p>
            <a:pPr indent="0" marL="0">
              <a:buNone/>
            </a:pPr>
            <a:r>
              <a:rPr lang="en-US" sz="1200" dirty="0">
                <a:solidFill>
                  <a:srgbClr val="4A5568"/>
                </a:solidFill>
                <a:latin typeface="Calibri" pitchFamily="34" charset="0"/>
                <a:ea typeface="Calibri" pitchFamily="34" charset="-122"/>
                <a:cs typeface="Calibri" pitchFamily="34" charset="-120"/>
              </a:rPr>
              <a:t>« Région Canada sélectionnée »</a:t>
            </a:r>
            <a:endParaRPr lang="en-US" sz="1200" dirty="0"/>
          </a:p>
        </p:txBody>
      </p:sp>
      <p:pic>
        <p:nvPicPr>
          <p:cNvPr id="15" name="Image 3" descr="preencoded.png">    </p:cNvPr>
          <p:cNvPicPr>
            <a:picLocks noChangeAspect="1"/>
          </p:cNvPicPr>
          <p:nvPr/>
        </p:nvPicPr>
        <p:blipFill>
          <a:blip r:embed="rId4"/>
          <a:stretch>
            <a:fillRect/>
          </a:stretch>
        </p:blipFill>
        <p:spPr>
          <a:xfrm>
            <a:off x="777240" y="3246120"/>
            <a:ext cx="228600" cy="228600"/>
          </a:xfrm>
          <a:prstGeom prst="rect">
            <a:avLst/>
          </a:prstGeom>
        </p:spPr>
      </p:pic>
      <p:sp>
        <p:nvSpPr>
          <p:cNvPr id="16" name="Text 10"/>
          <p:cNvSpPr/>
          <p:nvPr/>
        </p:nvSpPr>
        <p:spPr>
          <a:xfrm>
            <a:off x="1143000" y="3200400"/>
            <a:ext cx="3017520" cy="365760"/>
          </a:xfrm>
          <a:prstGeom prst="rect">
            <a:avLst/>
          </a:prstGeom>
          <a:noFill/>
          <a:ln/>
        </p:spPr>
        <p:txBody>
          <a:bodyPr wrap="square" lIns="0" tIns="0" rIns="0" bIns="0" rtlCol="0" anchor="ctr"/>
          <a:lstStyle/>
          <a:p>
            <a:pPr indent="0" marL="0">
              <a:buNone/>
            </a:pPr>
            <a:r>
              <a:rPr lang="en-US" sz="1200" dirty="0">
                <a:solidFill>
                  <a:srgbClr val="4A5568"/>
                </a:solidFill>
                <a:latin typeface="Calibri" pitchFamily="34" charset="0"/>
                <a:ea typeface="Calibri" pitchFamily="34" charset="-122"/>
                <a:cs typeface="Calibri" pitchFamily="34" charset="-120"/>
              </a:rPr>
              <a:t>« Certifié SOC 2 / ISO 27001 »</a:t>
            </a:r>
            <a:endParaRPr lang="en-US" sz="1200" dirty="0"/>
          </a:p>
        </p:txBody>
      </p:sp>
      <p:sp>
        <p:nvSpPr>
          <p:cNvPr id="17" name="Shape 11"/>
          <p:cNvSpPr/>
          <p:nvPr/>
        </p:nvSpPr>
        <p:spPr>
          <a:xfrm>
            <a:off x="4754880" y="1097280"/>
            <a:ext cx="3931920" cy="29260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8" name="Shape 12"/>
          <p:cNvSpPr/>
          <p:nvPr/>
        </p:nvSpPr>
        <p:spPr>
          <a:xfrm>
            <a:off x="4754880" y="1097280"/>
            <a:ext cx="73152" cy="2926080"/>
          </a:xfrm>
          <a:prstGeom prst="rect">
            <a:avLst/>
          </a:prstGeom>
          <a:solidFill>
            <a:srgbClr val="0D6B4F"/>
          </a:solidFill>
          <a:ln/>
        </p:spPr>
      </p:sp>
      <p:sp>
        <p:nvSpPr>
          <p:cNvPr id="19" name="Text 13"/>
          <p:cNvSpPr/>
          <p:nvPr/>
        </p:nvSpPr>
        <p:spPr>
          <a:xfrm>
            <a:off x="5074920" y="1188720"/>
            <a:ext cx="3200400" cy="365760"/>
          </a:xfrm>
          <a:prstGeom prst="rect">
            <a:avLst/>
          </a:prstGeom>
          <a:noFill/>
          <a:ln/>
        </p:spPr>
        <p:txBody>
          <a:bodyPr wrap="square" lIns="0" tIns="0" rIns="0" bIns="0" rtlCol="0" anchor="ctr"/>
          <a:lstStyle/>
          <a:p>
            <a:pPr indent="0" marL="0">
              <a:buNone/>
            </a:pPr>
            <a:r>
              <a:rPr lang="en-US" sz="1600" b="1" dirty="0">
                <a:solidFill>
                  <a:srgbClr val="0D6B4F"/>
                </a:solidFill>
                <a:latin typeface="Calibri" pitchFamily="34" charset="0"/>
                <a:ea typeface="Calibri" pitchFamily="34" charset="-122"/>
                <a:cs typeface="Calibri" pitchFamily="34" charset="-120"/>
              </a:rPr>
              <a:t>La réalité</a:t>
            </a:r>
            <a:endParaRPr lang="en-US" sz="1600" dirty="0"/>
          </a:p>
        </p:txBody>
      </p:sp>
      <p:pic>
        <p:nvPicPr>
          <p:cNvPr id="20" name="Image 4" descr="preencoded.png">    </p:cNvPr>
          <p:cNvPicPr>
            <a:picLocks noChangeAspect="1"/>
          </p:cNvPicPr>
          <p:nvPr/>
        </p:nvPicPr>
        <p:blipFill>
          <a:blip r:embed="rId5"/>
          <a:stretch>
            <a:fillRect/>
          </a:stretch>
        </p:blipFill>
        <p:spPr>
          <a:xfrm>
            <a:off x="5074920" y="1737360"/>
            <a:ext cx="228600" cy="228600"/>
          </a:xfrm>
          <a:prstGeom prst="rect">
            <a:avLst/>
          </a:prstGeom>
        </p:spPr>
      </p:pic>
      <p:sp>
        <p:nvSpPr>
          <p:cNvPr id="21" name="Text 14"/>
          <p:cNvSpPr/>
          <p:nvPr/>
        </p:nvSpPr>
        <p:spPr>
          <a:xfrm>
            <a:off x="5440680" y="1691640"/>
            <a:ext cx="3017520" cy="365760"/>
          </a:xfrm>
          <a:prstGeom prst="rect">
            <a:avLst/>
          </a:prstGeom>
          <a:noFill/>
          <a:ln/>
        </p:spPr>
        <p:txBody>
          <a:bodyPr wrap="square" lIns="0" tIns="0" rIns="0" bIns="0" rtlCol="0" anchor="ctr"/>
          <a:lstStyle/>
          <a:p>
            <a:pPr indent="0" marL="0">
              <a:buNone/>
            </a:pPr>
            <a:r>
              <a:rPr lang="en-US" sz="1200" dirty="0">
                <a:solidFill>
                  <a:srgbClr val="0B1929"/>
                </a:solidFill>
                <a:latin typeface="Calibri" pitchFamily="34" charset="0"/>
                <a:ea typeface="Calibri" pitchFamily="34" charset="-122"/>
                <a:cs typeface="Calibri" pitchFamily="34" charset="-120"/>
              </a:rPr>
              <a:t>CLOUD Act s'applique quand même</a:t>
            </a:r>
            <a:endParaRPr lang="en-US" sz="1200" dirty="0"/>
          </a:p>
        </p:txBody>
      </p:sp>
      <p:pic>
        <p:nvPicPr>
          <p:cNvPr id="22" name="Image 5" descr="preencoded.png">    </p:cNvPr>
          <p:cNvPicPr>
            <a:picLocks noChangeAspect="1"/>
          </p:cNvPicPr>
          <p:nvPr/>
        </p:nvPicPr>
        <p:blipFill>
          <a:blip r:embed="rId6"/>
          <a:stretch>
            <a:fillRect/>
          </a:stretch>
        </p:blipFill>
        <p:spPr>
          <a:xfrm>
            <a:off x="5074920" y="2240280"/>
            <a:ext cx="228600" cy="228600"/>
          </a:xfrm>
          <a:prstGeom prst="rect">
            <a:avLst/>
          </a:prstGeom>
        </p:spPr>
      </p:pic>
      <p:sp>
        <p:nvSpPr>
          <p:cNvPr id="23" name="Text 15"/>
          <p:cNvSpPr/>
          <p:nvPr/>
        </p:nvSpPr>
        <p:spPr>
          <a:xfrm>
            <a:off x="5440680" y="2194560"/>
            <a:ext cx="3017520" cy="365760"/>
          </a:xfrm>
          <a:prstGeom prst="rect">
            <a:avLst/>
          </a:prstGeom>
          <a:noFill/>
          <a:ln/>
        </p:spPr>
        <p:txBody>
          <a:bodyPr wrap="square" lIns="0" tIns="0" rIns="0" bIns="0" rtlCol="0" anchor="ctr"/>
          <a:lstStyle/>
          <a:p>
            <a:pPr indent="0" marL="0">
              <a:buNone/>
            </a:pPr>
            <a:r>
              <a:rPr lang="en-US" sz="1200" dirty="0">
                <a:solidFill>
                  <a:srgbClr val="0B1929"/>
                </a:solidFill>
                <a:latin typeface="Calibri" pitchFamily="34" charset="0"/>
                <a:ea typeface="Calibri" pitchFamily="34" charset="-122"/>
                <a:cs typeface="Calibri" pitchFamily="34" charset="-120"/>
              </a:rPr>
              <a:t>Le RGPD ne couvre pas le Québec</a:t>
            </a:r>
            <a:endParaRPr lang="en-US" sz="1200" dirty="0"/>
          </a:p>
        </p:txBody>
      </p:sp>
      <p:pic>
        <p:nvPicPr>
          <p:cNvPr id="24" name="Image 6" descr="preencoded.png">    </p:cNvPr>
          <p:cNvPicPr>
            <a:picLocks noChangeAspect="1"/>
          </p:cNvPicPr>
          <p:nvPr/>
        </p:nvPicPr>
        <p:blipFill>
          <a:blip r:embed="rId7"/>
          <a:stretch>
            <a:fillRect/>
          </a:stretch>
        </p:blipFill>
        <p:spPr>
          <a:xfrm>
            <a:off x="5074920" y="2743200"/>
            <a:ext cx="228600" cy="228600"/>
          </a:xfrm>
          <a:prstGeom prst="rect">
            <a:avLst/>
          </a:prstGeom>
        </p:spPr>
      </p:pic>
      <p:sp>
        <p:nvSpPr>
          <p:cNvPr id="25" name="Text 16"/>
          <p:cNvSpPr/>
          <p:nvPr/>
        </p:nvSpPr>
        <p:spPr>
          <a:xfrm>
            <a:off x="5440680" y="2697480"/>
            <a:ext cx="3017520" cy="365760"/>
          </a:xfrm>
          <a:prstGeom prst="rect">
            <a:avLst/>
          </a:prstGeom>
          <a:noFill/>
          <a:ln/>
        </p:spPr>
        <p:txBody>
          <a:bodyPr wrap="square" lIns="0" tIns="0" rIns="0" bIns="0" rtlCol="0" anchor="ctr"/>
          <a:lstStyle/>
          <a:p>
            <a:pPr indent="0" marL="0">
              <a:buNone/>
            </a:pPr>
            <a:r>
              <a:rPr lang="en-US" sz="1200" dirty="0">
                <a:solidFill>
                  <a:srgbClr val="0B1929"/>
                </a:solidFill>
                <a:latin typeface="Calibri" pitchFamily="34" charset="0"/>
                <a:ea typeface="Calibri" pitchFamily="34" charset="-122"/>
                <a:cs typeface="Calibri" pitchFamily="34" charset="-120"/>
              </a:rPr>
              <a:t>Les métadonnées transitent par les USA</a:t>
            </a:r>
            <a:endParaRPr lang="en-US" sz="1200" dirty="0"/>
          </a:p>
        </p:txBody>
      </p:sp>
      <p:pic>
        <p:nvPicPr>
          <p:cNvPr id="26" name="Image 7" descr="preencoded.png">    </p:cNvPr>
          <p:cNvPicPr>
            <a:picLocks noChangeAspect="1"/>
          </p:cNvPicPr>
          <p:nvPr/>
        </p:nvPicPr>
        <p:blipFill>
          <a:blip r:embed="rId8"/>
          <a:stretch>
            <a:fillRect/>
          </a:stretch>
        </p:blipFill>
        <p:spPr>
          <a:xfrm>
            <a:off x="5074920" y="3246120"/>
            <a:ext cx="228600" cy="228600"/>
          </a:xfrm>
          <a:prstGeom prst="rect">
            <a:avLst/>
          </a:prstGeom>
        </p:spPr>
      </p:pic>
      <p:sp>
        <p:nvSpPr>
          <p:cNvPr id="27" name="Text 17"/>
          <p:cNvSpPr/>
          <p:nvPr/>
        </p:nvSpPr>
        <p:spPr>
          <a:xfrm>
            <a:off x="5440680" y="3200400"/>
            <a:ext cx="3017520" cy="365760"/>
          </a:xfrm>
          <a:prstGeom prst="rect">
            <a:avLst/>
          </a:prstGeom>
          <a:noFill/>
          <a:ln/>
        </p:spPr>
        <p:txBody>
          <a:bodyPr wrap="square" lIns="0" tIns="0" rIns="0" bIns="0" rtlCol="0" anchor="ctr"/>
          <a:lstStyle/>
          <a:p>
            <a:pPr indent="0" marL="0">
              <a:buNone/>
            </a:pPr>
            <a:r>
              <a:rPr lang="en-US" sz="1200" dirty="0">
                <a:solidFill>
                  <a:srgbClr val="0B1929"/>
                </a:solidFill>
                <a:latin typeface="Calibri" pitchFamily="34" charset="0"/>
                <a:ea typeface="Calibri" pitchFamily="34" charset="-122"/>
                <a:cs typeface="Calibri" pitchFamily="34" charset="-120"/>
              </a:rPr>
              <a:t>Les certifications ne protègent pas de la loi américaine</a:t>
            </a:r>
            <a:endParaRPr lang="en-US" sz="1200" dirty="0"/>
          </a:p>
        </p:txBody>
      </p:sp>
      <p:sp>
        <p:nvSpPr>
          <p:cNvPr id="28" name="Shape 18"/>
          <p:cNvSpPr/>
          <p:nvPr/>
        </p:nvSpPr>
        <p:spPr>
          <a:xfrm>
            <a:off x="457200" y="4297680"/>
            <a:ext cx="8229600" cy="548640"/>
          </a:xfrm>
          <a:prstGeom prst="rect">
            <a:avLst/>
          </a:prstGeom>
          <a:solidFill>
            <a:srgbClr val="0B1929"/>
          </a:solidFill>
          <a:ln/>
        </p:spPr>
      </p:sp>
      <p:sp>
        <p:nvSpPr>
          <p:cNvPr id="29" name="Text 19"/>
          <p:cNvSpPr/>
          <p:nvPr/>
        </p:nvSpPr>
        <p:spPr>
          <a:xfrm>
            <a:off x="457200" y="4297680"/>
            <a:ext cx="8229600" cy="548640"/>
          </a:xfrm>
          <a:prstGeom prst="rect">
            <a:avLst/>
          </a:prstGeom>
          <a:noFill/>
          <a:ln/>
        </p:spPr>
        <p:txBody>
          <a:bodyPr wrap="square" rtlCol="0" anchor="ctr"/>
          <a:lstStyle/>
          <a:p>
            <a:pPr algn="ctr" indent="0" marL="0">
              <a:buNone/>
            </a:pPr>
            <a:r>
              <a:rPr lang="en-US" sz="1400" i="1" dirty="0">
                <a:solidFill>
                  <a:srgbClr val="FFFFFF"/>
                </a:solidFill>
                <a:latin typeface="Georgia" pitchFamily="34" charset="0"/>
                <a:ea typeface="Georgia" pitchFamily="34" charset="-122"/>
                <a:cs typeface="Georgia" pitchFamily="34" charset="-120"/>
              </a:rPr>
              <a:t>La localisation physique ne veut rien dire si l'entreprise est américaine.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12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sp>
        <p:nvSpPr>
          <p:cNvPr id="4" name="Text 2"/>
          <p:cNvSpPr/>
          <p:nvPr/>
        </p:nvSpPr>
        <p:spPr>
          <a:xfrm>
            <a:off x="457200" y="1371600"/>
            <a:ext cx="1828800" cy="365760"/>
          </a:xfrm>
          <a:prstGeom prst="rect">
            <a:avLst/>
          </a:prstGeom>
          <a:noFill/>
          <a:ln/>
        </p:spPr>
        <p:txBody>
          <a:bodyPr wrap="square" lIns="0" tIns="0" rIns="0" bIns="0" rtlCol="0" anchor="ctr"/>
          <a:lstStyle/>
          <a:p>
            <a:pPr indent="0" marL="0">
              <a:buNone/>
            </a:pPr>
            <a:r>
              <a:rPr lang="en-US" sz="1200" spc="400" kern="0" dirty="0">
                <a:solidFill>
                  <a:srgbClr val="15A67A"/>
                </a:solidFill>
                <a:latin typeface="Calibri" pitchFamily="34" charset="0"/>
                <a:ea typeface="Calibri" pitchFamily="34" charset="-122"/>
                <a:cs typeface="Calibri" pitchFamily="34" charset="-120"/>
              </a:rPr>
              <a:t>PARTIE 04</a:t>
            </a:r>
            <a:endParaRPr lang="en-US" sz="1200" dirty="0"/>
          </a:p>
        </p:txBody>
      </p:sp>
      <p:sp>
        <p:nvSpPr>
          <p:cNvPr id="5" name="Text 3"/>
          <p:cNvSpPr/>
          <p:nvPr/>
        </p:nvSpPr>
        <p:spPr>
          <a:xfrm>
            <a:off x="457200" y="1828800"/>
            <a:ext cx="5486400" cy="1828800"/>
          </a:xfrm>
          <a:prstGeom prst="rect">
            <a:avLst/>
          </a:prstGeom>
          <a:noFill/>
          <a:ln/>
        </p:spPr>
        <p:txBody>
          <a:bodyPr wrap="square" lIns="0" tIns="0" rIns="0" bIns="0" rtlCol="0" anchor="ctr"/>
          <a:lstStyle/>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Les coûts</a:t>
            </a:r>
            <a:endParaRPr lang="en-US" sz="4200" dirty="0"/>
          </a:p>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cachés</a:t>
            </a:r>
            <a:endParaRPr lang="en-US" sz="4200" dirty="0"/>
          </a:p>
        </p:txBody>
      </p:sp>
      <p:sp>
        <p:nvSpPr>
          <p:cNvPr id="6" name="Shape 4"/>
          <p:cNvSpPr/>
          <p:nvPr/>
        </p:nvSpPr>
        <p:spPr>
          <a:xfrm>
            <a:off x="457200" y="3749040"/>
            <a:ext cx="2286000" cy="0"/>
          </a:xfrm>
          <a:prstGeom prst="line">
            <a:avLst/>
          </a:prstGeom>
          <a:noFill/>
          <a:ln w="25400">
            <a:solidFill>
              <a:srgbClr val="D4A843"/>
            </a:solidFill>
            <a:prstDash val="solid"/>
          </a:ln>
        </p:spPr>
      </p:sp>
      <p:pic>
        <p:nvPicPr>
          <p:cNvPr id="7" name="Image 0" descr="preencoded.png">    </p:cNvPr>
          <p:cNvPicPr>
            <a:picLocks noChangeAspect="1"/>
          </p:cNvPicPr>
          <p:nvPr/>
        </p:nvPicPr>
        <p:blipFill>
          <a:blip r:embed="rId1">
            <a:alphaModFix amt="18000"/>
          </a:blip>
          <a:stretch>
            <a:fillRect/>
          </a:stretch>
        </p:blipFill>
        <p:spPr>
          <a:xfrm>
            <a:off x="7132320" y="1371600"/>
            <a:ext cx="1645920" cy="164592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AFA"/>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13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3000" b="1" dirty="0">
                <a:solidFill>
                  <a:srgbClr val="0B1929"/>
                </a:solidFill>
                <a:latin typeface="Georgia" pitchFamily="34" charset="0"/>
                <a:ea typeface="Georgia" pitchFamily="34" charset="-122"/>
                <a:cs typeface="Georgia" pitchFamily="34" charset="-120"/>
              </a:rPr>
              <a:t>L'iceberg des coûts</a:t>
            </a:r>
            <a:endParaRPr lang="en-US" sz="3000" dirty="0"/>
          </a:p>
        </p:txBody>
      </p:sp>
      <p:sp>
        <p:nvSpPr>
          <p:cNvPr id="6" name="Text 4"/>
          <p:cNvSpPr/>
          <p:nvPr/>
        </p:nvSpPr>
        <p:spPr>
          <a:xfrm>
            <a:off x="457200" y="822960"/>
            <a:ext cx="7315200" cy="274320"/>
          </a:xfrm>
          <a:prstGeom prst="rect">
            <a:avLst/>
          </a:prstGeom>
          <a:noFill/>
          <a:ln/>
        </p:spPr>
        <p:txBody>
          <a:bodyPr wrap="square" lIns="0" tIns="0" rIns="0" bIns="0" rtlCol="0" anchor="ctr"/>
          <a:lstStyle/>
          <a:p>
            <a:pPr indent="0" marL="0">
              <a:buNone/>
            </a:pPr>
            <a:r>
              <a:rPr lang="en-US" sz="1300" i="1" dirty="0">
                <a:solidFill>
                  <a:srgbClr val="4A5568"/>
                </a:solidFill>
                <a:latin typeface="Calibri Light" pitchFamily="34" charset="0"/>
                <a:ea typeface="Calibri Light" pitchFamily="34" charset="-122"/>
                <a:cs typeface="Calibri Light" pitchFamily="34" charset="-120"/>
              </a:rPr>
              <a:t>Ce que vous voyez... et ce qui reste sous l'eau</a:t>
            </a:r>
            <a:endParaRPr lang="en-US" sz="1300" dirty="0"/>
          </a:p>
        </p:txBody>
      </p:sp>
      <p:sp>
        <p:nvSpPr>
          <p:cNvPr id="7" name="Shape 5"/>
          <p:cNvSpPr/>
          <p:nvPr/>
        </p:nvSpPr>
        <p:spPr>
          <a:xfrm>
            <a:off x="457200" y="1280160"/>
            <a:ext cx="3931920" cy="13716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8" name="Shape 6"/>
          <p:cNvSpPr/>
          <p:nvPr/>
        </p:nvSpPr>
        <p:spPr>
          <a:xfrm>
            <a:off x="457200" y="1280160"/>
            <a:ext cx="3931920" cy="54864"/>
          </a:xfrm>
          <a:prstGeom prst="rect">
            <a:avLst/>
          </a:prstGeom>
          <a:solidFill>
            <a:srgbClr val="15A67A"/>
          </a:solidFill>
          <a:ln/>
        </p:spPr>
      </p:sp>
      <p:sp>
        <p:nvSpPr>
          <p:cNvPr id="9" name="Text 7"/>
          <p:cNvSpPr/>
          <p:nvPr/>
        </p:nvSpPr>
        <p:spPr>
          <a:xfrm>
            <a:off x="640080" y="1371600"/>
            <a:ext cx="3474720" cy="320040"/>
          </a:xfrm>
          <a:prstGeom prst="rect">
            <a:avLst/>
          </a:prstGeom>
          <a:noFill/>
          <a:ln/>
        </p:spPr>
        <p:txBody>
          <a:bodyPr wrap="square" lIns="0" tIns="0" rIns="0" bIns="0" rtlCol="0" anchor="ctr"/>
          <a:lstStyle/>
          <a:p>
            <a:pPr indent="0" marL="0">
              <a:buNone/>
            </a:pPr>
            <a:r>
              <a:rPr lang="en-US" sz="1400" b="1" dirty="0">
                <a:solidFill>
                  <a:srgbClr val="0D6B4F"/>
                </a:solidFill>
                <a:latin typeface="Calibri" pitchFamily="34" charset="0"/>
                <a:ea typeface="Calibri" pitchFamily="34" charset="-122"/>
                <a:cs typeface="Calibri" pitchFamily="34" charset="-120"/>
              </a:rPr>
              <a:t>Coûts visibles</a:t>
            </a:r>
            <a:endParaRPr lang="en-US" sz="1400" dirty="0"/>
          </a:p>
        </p:txBody>
      </p:sp>
      <p:sp>
        <p:nvSpPr>
          <p:cNvPr id="10" name="Text 8"/>
          <p:cNvSpPr/>
          <p:nvPr/>
        </p:nvSpPr>
        <p:spPr>
          <a:xfrm>
            <a:off x="640080" y="1737360"/>
            <a:ext cx="3474720" cy="777240"/>
          </a:xfrm>
          <a:prstGeom prst="rect">
            <a:avLst/>
          </a:prstGeom>
          <a:noFill/>
          <a:ln/>
        </p:spPr>
        <p:txBody>
          <a:bodyPr wrap="square" lIns="0" tIns="0" rIns="0" bIns="0" rtlCol="0" anchor="ctr"/>
          <a:lstStyle/>
          <a:p>
            <a:pPr indent="0" marL="0">
              <a:lnSpc>
                <a:spcPct val="140000"/>
              </a:lnSpc>
              <a:buNone/>
            </a:pPr>
            <a:r>
              <a:rPr lang="en-US" sz="1100" dirty="0">
                <a:solidFill>
                  <a:srgbClr val="4A5568"/>
                </a:solidFill>
                <a:latin typeface="Calibri" pitchFamily="34" charset="0"/>
                <a:ea typeface="Calibri" pitchFamily="34" charset="-122"/>
                <a:cs typeface="Calibri" pitchFamily="34" charset="-120"/>
              </a:rPr>
              <a:t>Licences mensuelles par utilisateur</a:t>
            </a:r>
            <a:endParaRPr lang="en-US" sz="1100" dirty="0"/>
          </a:p>
          <a:p>
            <a:pPr indent="0" marL="0">
              <a:lnSpc>
                <a:spcPct val="140000"/>
              </a:lnSpc>
              <a:buNone/>
            </a:pPr>
            <a:r>
              <a:rPr lang="en-US" sz="1100" dirty="0">
                <a:solidFill>
                  <a:srgbClr val="4A5568"/>
                </a:solidFill>
                <a:latin typeface="Calibri" pitchFamily="34" charset="0"/>
                <a:ea typeface="Calibri" pitchFamily="34" charset="-122"/>
                <a:cs typeface="Calibri" pitchFamily="34" charset="-120"/>
              </a:rPr>
              <a:t>Abonnements Microsoft 365, Google Workspace</a:t>
            </a:r>
            <a:endParaRPr lang="en-US" sz="1100" dirty="0"/>
          </a:p>
          <a:p>
            <a:pPr indent="0" marL="0">
              <a:lnSpc>
                <a:spcPct val="140000"/>
              </a:lnSpc>
              <a:buNone/>
            </a:pPr>
            <a:r>
              <a:rPr lang="en-US" sz="1100" dirty="0">
                <a:solidFill>
                  <a:srgbClr val="4A5568"/>
                </a:solidFill>
                <a:latin typeface="Calibri" pitchFamily="34" charset="0"/>
                <a:ea typeface="Calibri" pitchFamily="34" charset="-122"/>
                <a:cs typeface="Calibri" pitchFamily="34" charset="-120"/>
              </a:rPr>
              <a:t>Services cloud (AWS, Azure, GCP)</a:t>
            </a:r>
            <a:endParaRPr lang="en-US" sz="1100" dirty="0"/>
          </a:p>
        </p:txBody>
      </p:sp>
      <p:sp>
        <p:nvSpPr>
          <p:cNvPr id="11" name="Shape 9"/>
          <p:cNvSpPr/>
          <p:nvPr/>
        </p:nvSpPr>
        <p:spPr>
          <a:xfrm>
            <a:off x="4754880" y="1280160"/>
            <a:ext cx="3931920" cy="3291840"/>
          </a:xfrm>
          <a:prstGeom prst="rect">
            <a:avLst/>
          </a:prstGeom>
          <a:solidFill>
            <a:srgbClr val="0B1929"/>
          </a:solidFill>
          <a:ln/>
          <a:effectLst>
            <a:outerShdw sx="100000" sy="100000" kx="0" ky="0" algn="bl" rotWithShape="0" blurRad="101600" dist="38100" dir="8100000">
              <a:srgbClr val="000000">
                <a:alpha val="12000"/>
              </a:srgbClr>
            </a:outerShdw>
          </a:effectLst>
        </p:spPr>
      </p:sp>
      <p:sp>
        <p:nvSpPr>
          <p:cNvPr id="12" name="Text 10"/>
          <p:cNvSpPr/>
          <p:nvPr/>
        </p:nvSpPr>
        <p:spPr>
          <a:xfrm>
            <a:off x="4937760" y="1371600"/>
            <a:ext cx="3474720" cy="320040"/>
          </a:xfrm>
          <a:prstGeom prst="rect">
            <a:avLst/>
          </a:prstGeom>
          <a:noFill/>
          <a:ln/>
        </p:spPr>
        <p:txBody>
          <a:bodyPr wrap="square" lIns="0" tIns="0" rIns="0" bIns="0" rtlCol="0" anchor="ctr"/>
          <a:lstStyle/>
          <a:p>
            <a:pPr indent="0" marL="0">
              <a:buNone/>
            </a:pPr>
            <a:r>
              <a:rPr lang="en-US" sz="1400" b="1" dirty="0">
                <a:solidFill>
                  <a:srgbClr val="D4A843"/>
                </a:solidFill>
                <a:latin typeface="Calibri" pitchFamily="34" charset="0"/>
                <a:ea typeface="Calibri" pitchFamily="34" charset="-122"/>
                <a:cs typeface="Calibri" pitchFamily="34" charset="-120"/>
              </a:rPr>
              <a:t>Coûts cachés</a:t>
            </a:r>
            <a:endParaRPr lang="en-US" sz="1400" dirty="0"/>
          </a:p>
        </p:txBody>
      </p:sp>
      <p:pic>
        <p:nvPicPr>
          <p:cNvPr id="13" name="Image 0" descr="preencoded.png">    </p:cNvPr>
          <p:cNvPicPr>
            <a:picLocks noChangeAspect="1"/>
          </p:cNvPicPr>
          <p:nvPr/>
        </p:nvPicPr>
        <p:blipFill>
          <a:blip r:embed="rId1"/>
          <a:stretch>
            <a:fillRect/>
          </a:stretch>
        </p:blipFill>
        <p:spPr>
          <a:xfrm>
            <a:off x="4937760" y="1828800"/>
            <a:ext cx="201168" cy="201168"/>
          </a:xfrm>
          <a:prstGeom prst="rect">
            <a:avLst/>
          </a:prstGeom>
        </p:spPr>
      </p:pic>
      <p:sp>
        <p:nvSpPr>
          <p:cNvPr id="14" name="Text 11"/>
          <p:cNvSpPr/>
          <p:nvPr/>
        </p:nvSpPr>
        <p:spPr>
          <a:xfrm>
            <a:off x="5257800" y="1783080"/>
            <a:ext cx="3200400" cy="292608"/>
          </a:xfrm>
          <a:prstGeom prst="rect">
            <a:avLst/>
          </a:prstGeom>
          <a:noFill/>
          <a:ln/>
        </p:spPr>
        <p:txBody>
          <a:bodyPr wrap="square" lIns="0" tIns="0" rIns="0" bIns="0" rtlCol="0" anchor="ctr"/>
          <a:lstStyle/>
          <a:p>
            <a:pPr indent="0" marL="0">
              <a:buNone/>
            </a:pPr>
            <a:r>
              <a:rPr lang="en-US" sz="1100" dirty="0">
                <a:solidFill>
                  <a:srgbClr val="CBD5E0"/>
                </a:solidFill>
                <a:latin typeface="Calibri" pitchFamily="34" charset="0"/>
                <a:ea typeface="Calibri" pitchFamily="34" charset="-122"/>
                <a:cs typeface="Calibri" pitchFamily="34" charset="-120"/>
              </a:rPr>
              <a:t>Augmentations annuelles de 10-20%</a:t>
            </a:r>
            <a:endParaRPr lang="en-US" sz="1100" dirty="0"/>
          </a:p>
        </p:txBody>
      </p:sp>
      <p:pic>
        <p:nvPicPr>
          <p:cNvPr id="15" name="Image 1" descr="preencoded.png">    </p:cNvPr>
          <p:cNvPicPr>
            <a:picLocks noChangeAspect="1"/>
          </p:cNvPicPr>
          <p:nvPr/>
        </p:nvPicPr>
        <p:blipFill>
          <a:blip r:embed="rId2"/>
          <a:stretch>
            <a:fillRect/>
          </a:stretch>
        </p:blipFill>
        <p:spPr>
          <a:xfrm>
            <a:off x="4937760" y="2167128"/>
            <a:ext cx="201168" cy="201168"/>
          </a:xfrm>
          <a:prstGeom prst="rect">
            <a:avLst/>
          </a:prstGeom>
        </p:spPr>
      </p:pic>
      <p:sp>
        <p:nvSpPr>
          <p:cNvPr id="16" name="Text 12"/>
          <p:cNvSpPr/>
          <p:nvPr/>
        </p:nvSpPr>
        <p:spPr>
          <a:xfrm>
            <a:off x="5257800" y="2121408"/>
            <a:ext cx="3200400" cy="292608"/>
          </a:xfrm>
          <a:prstGeom prst="rect">
            <a:avLst/>
          </a:prstGeom>
          <a:noFill/>
          <a:ln/>
        </p:spPr>
        <p:txBody>
          <a:bodyPr wrap="square" lIns="0" tIns="0" rIns="0" bIns="0" rtlCol="0" anchor="ctr"/>
          <a:lstStyle/>
          <a:p>
            <a:pPr indent="0" marL="0">
              <a:buNone/>
            </a:pPr>
            <a:r>
              <a:rPr lang="en-US" sz="1100" dirty="0">
                <a:solidFill>
                  <a:srgbClr val="CBD5E0"/>
                </a:solidFill>
                <a:latin typeface="Calibri" pitchFamily="34" charset="0"/>
                <a:ea typeface="Calibri" pitchFamily="34" charset="-122"/>
                <a:cs typeface="Calibri" pitchFamily="34" charset="-120"/>
              </a:rPr>
              <a:t>Coût de migration si vous quittez</a:t>
            </a:r>
            <a:endParaRPr lang="en-US" sz="1100" dirty="0"/>
          </a:p>
        </p:txBody>
      </p:sp>
      <p:pic>
        <p:nvPicPr>
          <p:cNvPr id="17" name="Image 2" descr="preencoded.png">    </p:cNvPr>
          <p:cNvPicPr>
            <a:picLocks noChangeAspect="1"/>
          </p:cNvPicPr>
          <p:nvPr/>
        </p:nvPicPr>
        <p:blipFill>
          <a:blip r:embed="rId3"/>
          <a:stretch>
            <a:fillRect/>
          </a:stretch>
        </p:blipFill>
        <p:spPr>
          <a:xfrm>
            <a:off x="4937760" y="2505456"/>
            <a:ext cx="201168" cy="201168"/>
          </a:xfrm>
          <a:prstGeom prst="rect">
            <a:avLst/>
          </a:prstGeom>
        </p:spPr>
      </p:pic>
      <p:sp>
        <p:nvSpPr>
          <p:cNvPr id="18" name="Text 13"/>
          <p:cNvSpPr/>
          <p:nvPr/>
        </p:nvSpPr>
        <p:spPr>
          <a:xfrm>
            <a:off x="5257800" y="2459736"/>
            <a:ext cx="3200400" cy="292608"/>
          </a:xfrm>
          <a:prstGeom prst="rect">
            <a:avLst/>
          </a:prstGeom>
          <a:noFill/>
          <a:ln/>
        </p:spPr>
        <p:txBody>
          <a:bodyPr wrap="square" lIns="0" tIns="0" rIns="0" bIns="0" rtlCol="0" anchor="ctr"/>
          <a:lstStyle/>
          <a:p>
            <a:pPr indent="0" marL="0">
              <a:buNone/>
            </a:pPr>
            <a:r>
              <a:rPr lang="en-US" sz="1100" dirty="0">
                <a:solidFill>
                  <a:srgbClr val="CBD5E0"/>
                </a:solidFill>
                <a:latin typeface="Calibri" pitchFamily="34" charset="0"/>
                <a:ea typeface="Calibri" pitchFamily="34" charset="-122"/>
                <a:cs typeface="Calibri" pitchFamily="34" charset="-120"/>
              </a:rPr>
              <a:t>Formation lors des changements imposés</a:t>
            </a:r>
            <a:endParaRPr lang="en-US" sz="1100" dirty="0"/>
          </a:p>
        </p:txBody>
      </p:sp>
      <p:pic>
        <p:nvPicPr>
          <p:cNvPr id="19" name="Image 3" descr="preencoded.png">    </p:cNvPr>
          <p:cNvPicPr>
            <a:picLocks noChangeAspect="1"/>
          </p:cNvPicPr>
          <p:nvPr/>
        </p:nvPicPr>
        <p:blipFill>
          <a:blip r:embed="rId4"/>
          <a:stretch>
            <a:fillRect/>
          </a:stretch>
        </p:blipFill>
        <p:spPr>
          <a:xfrm>
            <a:off x="4937760" y="2843784"/>
            <a:ext cx="201168" cy="201168"/>
          </a:xfrm>
          <a:prstGeom prst="rect">
            <a:avLst/>
          </a:prstGeom>
        </p:spPr>
      </p:pic>
      <p:sp>
        <p:nvSpPr>
          <p:cNvPr id="20" name="Text 14"/>
          <p:cNvSpPr/>
          <p:nvPr/>
        </p:nvSpPr>
        <p:spPr>
          <a:xfrm>
            <a:off x="5257800" y="2798064"/>
            <a:ext cx="3200400" cy="292608"/>
          </a:xfrm>
          <a:prstGeom prst="rect">
            <a:avLst/>
          </a:prstGeom>
          <a:noFill/>
          <a:ln/>
        </p:spPr>
        <p:txBody>
          <a:bodyPr wrap="square" lIns="0" tIns="0" rIns="0" bIns="0" rtlCol="0" anchor="ctr"/>
          <a:lstStyle/>
          <a:p>
            <a:pPr indent="0" marL="0">
              <a:buNone/>
            </a:pPr>
            <a:r>
              <a:rPr lang="en-US" sz="1100" dirty="0">
                <a:solidFill>
                  <a:srgbClr val="CBD5E0"/>
                </a:solidFill>
                <a:latin typeface="Calibri" pitchFamily="34" charset="0"/>
                <a:ea typeface="Calibri" pitchFamily="34" charset="-122"/>
                <a:cs typeface="Calibri" pitchFamily="34" charset="-120"/>
              </a:rPr>
              <a:t>Perte de contrôle sur vos formats</a:t>
            </a:r>
            <a:endParaRPr lang="en-US" sz="1100" dirty="0"/>
          </a:p>
        </p:txBody>
      </p:sp>
      <p:pic>
        <p:nvPicPr>
          <p:cNvPr id="21" name="Image 4" descr="preencoded.png">    </p:cNvPr>
          <p:cNvPicPr>
            <a:picLocks noChangeAspect="1"/>
          </p:cNvPicPr>
          <p:nvPr/>
        </p:nvPicPr>
        <p:blipFill>
          <a:blip r:embed="rId5"/>
          <a:stretch>
            <a:fillRect/>
          </a:stretch>
        </p:blipFill>
        <p:spPr>
          <a:xfrm>
            <a:off x="4937760" y="3182112"/>
            <a:ext cx="201168" cy="201168"/>
          </a:xfrm>
          <a:prstGeom prst="rect">
            <a:avLst/>
          </a:prstGeom>
        </p:spPr>
      </p:pic>
      <p:sp>
        <p:nvSpPr>
          <p:cNvPr id="22" name="Text 15"/>
          <p:cNvSpPr/>
          <p:nvPr/>
        </p:nvSpPr>
        <p:spPr>
          <a:xfrm>
            <a:off x="5257800" y="3136392"/>
            <a:ext cx="3200400" cy="292608"/>
          </a:xfrm>
          <a:prstGeom prst="rect">
            <a:avLst/>
          </a:prstGeom>
          <a:noFill/>
          <a:ln/>
        </p:spPr>
        <p:txBody>
          <a:bodyPr wrap="square" lIns="0" tIns="0" rIns="0" bIns="0" rtlCol="0" anchor="ctr"/>
          <a:lstStyle/>
          <a:p>
            <a:pPr indent="0" marL="0">
              <a:buNone/>
            </a:pPr>
            <a:r>
              <a:rPr lang="en-US" sz="1100" dirty="0">
                <a:solidFill>
                  <a:srgbClr val="CBD5E0"/>
                </a:solidFill>
                <a:latin typeface="Calibri" pitchFamily="34" charset="0"/>
                <a:ea typeface="Calibri" pitchFamily="34" charset="-122"/>
                <a:cs typeface="Calibri" pitchFamily="34" charset="-120"/>
              </a:rPr>
              <a:t>Temps perdu en pannes (CrowdStrike...)</a:t>
            </a:r>
            <a:endParaRPr lang="en-US" sz="1100" dirty="0"/>
          </a:p>
        </p:txBody>
      </p:sp>
      <p:pic>
        <p:nvPicPr>
          <p:cNvPr id="23" name="Image 5" descr="preencoded.png">    </p:cNvPr>
          <p:cNvPicPr>
            <a:picLocks noChangeAspect="1"/>
          </p:cNvPicPr>
          <p:nvPr/>
        </p:nvPicPr>
        <p:blipFill>
          <a:blip r:embed="rId6"/>
          <a:stretch>
            <a:fillRect/>
          </a:stretch>
        </p:blipFill>
        <p:spPr>
          <a:xfrm>
            <a:off x="4937760" y="3520440"/>
            <a:ext cx="201168" cy="201168"/>
          </a:xfrm>
          <a:prstGeom prst="rect">
            <a:avLst/>
          </a:prstGeom>
        </p:spPr>
      </p:pic>
      <p:sp>
        <p:nvSpPr>
          <p:cNvPr id="24" name="Text 16"/>
          <p:cNvSpPr/>
          <p:nvPr/>
        </p:nvSpPr>
        <p:spPr>
          <a:xfrm>
            <a:off x="5257800" y="3474720"/>
            <a:ext cx="3200400" cy="292608"/>
          </a:xfrm>
          <a:prstGeom prst="rect">
            <a:avLst/>
          </a:prstGeom>
          <a:noFill/>
          <a:ln/>
        </p:spPr>
        <p:txBody>
          <a:bodyPr wrap="square" lIns="0" tIns="0" rIns="0" bIns="0" rtlCol="0" anchor="ctr"/>
          <a:lstStyle/>
          <a:p>
            <a:pPr indent="0" marL="0">
              <a:buNone/>
            </a:pPr>
            <a:r>
              <a:rPr lang="en-US" sz="1100" dirty="0">
                <a:solidFill>
                  <a:srgbClr val="CBD5E0"/>
                </a:solidFill>
                <a:latin typeface="Calibri" pitchFamily="34" charset="0"/>
                <a:ea typeface="Calibri" pitchFamily="34" charset="-122"/>
                <a:cs typeface="Calibri" pitchFamily="34" charset="-120"/>
              </a:rPr>
              <a:t>Conformité légale Loi 25 / CLOUD Act</a:t>
            </a:r>
            <a:endParaRPr lang="en-US" sz="1100" dirty="0"/>
          </a:p>
        </p:txBody>
      </p:sp>
      <p:pic>
        <p:nvPicPr>
          <p:cNvPr id="25" name="Image 6" descr="preencoded.png">    </p:cNvPr>
          <p:cNvPicPr>
            <a:picLocks noChangeAspect="1"/>
          </p:cNvPicPr>
          <p:nvPr/>
        </p:nvPicPr>
        <p:blipFill>
          <a:blip r:embed="rId7"/>
          <a:stretch>
            <a:fillRect/>
          </a:stretch>
        </p:blipFill>
        <p:spPr>
          <a:xfrm>
            <a:off x="4937760" y="3858768"/>
            <a:ext cx="201168" cy="201168"/>
          </a:xfrm>
          <a:prstGeom prst="rect">
            <a:avLst/>
          </a:prstGeom>
        </p:spPr>
      </p:pic>
      <p:sp>
        <p:nvSpPr>
          <p:cNvPr id="26" name="Text 17"/>
          <p:cNvSpPr/>
          <p:nvPr/>
        </p:nvSpPr>
        <p:spPr>
          <a:xfrm>
            <a:off x="5257800" y="3813048"/>
            <a:ext cx="3200400" cy="292608"/>
          </a:xfrm>
          <a:prstGeom prst="rect">
            <a:avLst/>
          </a:prstGeom>
          <a:noFill/>
          <a:ln/>
        </p:spPr>
        <p:txBody>
          <a:bodyPr wrap="square" lIns="0" tIns="0" rIns="0" bIns="0" rtlCol="0" anchor="ctr"/>
          <a:lstStyle/>
          <a:p>
            <a:pPr indent="0" marL="0">
              <a:buNone/>
            </a:pPr>
            <a:r>
              <a:rPr lang="en-US" sz="1100" dirty="0">
                <a:solidFill>
                  <a:srgbClr val="CBD5E0"/>
                </a:solidFill>
                <a:latin typeface="Calibri" pitchFamily="34" charset="0"/>
                <a:ea typeface="Calibri" pitchFamily="34" charset="-122"/>
                <a:cs typeface="Calibri" pitchFamily="34" charset="-120"/>
              </a:rPr>
              <a:t>Risque de discontinuité de service</a:t>
            </a:r>
            <a:endParaRPr lang="en-US" sz="1100" dirty="0"/>
          </a:p>
        </p:txBody>
      </p:sp>
      <p:pic>
        <p:nvPicPr>
          <p:cNvPr id="27" name="Image 7" descr="preencoded.png">    </p:cNvPr>
          <p:cNvPicPr>
            <a:picLocks noChangeAspect="1"/>
          </p:cNvPicPr>
          <p:nvPr/>
        </p:nvPicPr>
        <p:blipFill>
          <a:blip r:embed="rId8"/>
          <a:stretch>
            <a:fillRect/>
          </a:stretch>
        </p:blipFill>
        <p:spPr>
          <a:xfrm>
            <a:off x="4937760" y="4197096"/>
            <a:ext cx="201168" cy="201168"/>
          </a:xfrm>
          <a:prstGeom prst="rect">
            <a:avLst/>
          </a:prstGeom>
        </p:spPr>
      </p:pic>
      <p:sp>
        <p:nvSpPr>
          <p:cNvPr id="28" name="Text 18"/>
          <p:cNvSpPr/>
          <p:nvPr/>
        </p:nvSpPr>
        <p:spPr>
          <a:xfrm>
            <a:off x="5257800" y="4151376"/>
            <a:ext cx="3200400" cy="292608"/>
          </a:xfrm>
          <a:prstGeom prst="rect">
            <a:avLst/>
          </a:prstGeom>
          <a:noFill/>
          <a:ln/>
        </p:spPr>
        <p:txBody>
          <a:bodyPr wrap="square" lIns="0" tIns="0" rIns="0" bIns="0" rtlCol="0" anchor="ctr"/>
          <a:lstStyle/>
          <a:p>
            <a:pPr indent="0" marL="0">
              <a:buNone/>
            </a:pPr>
            <a:r>
              <a:rPr lang="en-US" sz="1100" dirty="0">
                <a:solidFill>
                  <a:srgbClr val="CBD5E0"/>
                </a:solidFill>
                <a:latin typeface="Calibri" pitchFamily="34" charset="0"/>
                <a:ea typeface="Calibri" pitchFamily="34" charset="-122"/>
                <a:cs typeface="Calibri" pitchFamily="34" charset="-120"/>
              </a:rPr>
              <a:t>Expertise locale perdue au profit du cloud</a:t>
            </a:r>
            <a:endParaRPr lang="en-US" sz="1100" dirty="0"/>
          </a:p>
        </p:txBody>
      </p:sp>
      <p:sp>
        <p:nvSpPr>
          <p:cNvPr id="29" name="Shape 19"/>
          <p:cNvSpPr/>
          <p:nvPr/>
        </p:nvSpPr>
        <p:spPr>
          <a:xfrm>
            <a:off x="457200" y="2926080"/>
            <a:ext cx="3931920" cy="914400"/>
          </a:xfrm>
          <a:prstGeom prst="rect">
            <a:avLst/>
          </a:prstGeom>
          <a:solidFill>
            <a:srgbClr val="FDF6E3"/>
          </a:solidFill>
          <a:ln/>
        </p:spPr>
      </p:sp>
      <p:pic>
        <p:nvPicPr>
          <p:cNvPr id="30" name="Image 8" descr="preencoded.png">    </p:cNvPr>
          <p:cNvPicPr>
            <a:picLocks noChangeAspect="1"/>
          </p:cNvPicPr>
          <p:nvPr/>
        </p:nvPicPr>
        <p:blipFill>
          <a:blip r:embed="rId9"/>
          <a:stretch>
            <a:fillRect/>
          </a:stretch>
        </p:blipFill>
        <p:spPr>
          <a:xfrm>
            <a:off x="640080" y="3108960"/>
            <a:ext cx="274320" cy="274320"/>
          </a:xfrm>
          <a:prstGeom prst="rect">
            <a:avLst/>
          </a:prstGeom>
        </p:spPr>
      </p:pic>
      <p:sp>
        <p:nvSpPr>
          <p:cNvPr id="31" name="Text 20"/>
          <p:cNvSpPr/>
          <p:nvPr/>
        </p:nvSpPr>
        <p:spPr>
          <a:xfrm>
            <a:off x="1005840" y="2971800"/>
            <a:ext cx="3017520" cy="822960"/>
          </a:xfrm>
          <a:prstGeom prst="rect">
            <a:avLst/>
          </a:prstGeom>
          <a:noFill/>
          <a:ln/>
        </p:spPr>
        <p:txBody>
          <a:bodyPr wrap="square" lIns="0" tIns="0" rIns="0" bIns="0" rtlCol="0" anchor="ctr"/>
          <a:lstStyle/>
          <a:p>
            <a:pPr indent="0" marL="0">
              <a:buNone/>
            </a:pPr>
            <a:r>
              <a:rPr lang="en-US" sz="1300" b="1" dirty="0">
                <a:solidFill>
                  <a:srgbClr val="0B1929"/>
                </a:solidFill>
                <a:latin typeface="Calibri" pitchFamily="34" charset="0"/>
                <a:ea typeface="Calibri" pitchFamily="34" charset="-122"/>
                <a:cs typeface="Calibri" pitchFamily="34" charset="-120"/>
              </a:rPr>
              <a:t>Les coûts cachés représentent</a:t>
            </a:r>
            <a:endParaRPr lang="en-US" sz="1300" dirty="0"/>
          </a:p>
          <a:p>
            <a:pPr indent="0" marL="0">
              <a:buNone/>
            </a:pPr>
            <a:r>
              <a:rPr lang="en-US" sz="1300" b="1" dirty="0">
                <a:solidFill>
                  <a:srgbClr val="0B1929"/>
                </a:solidFill>
                <a:latin typeface="Calibri" pitchFamily="34" charset="0"/>
                <a:ea typeface="Calibri" pitchFamily="34" charset="-122"/>
                <a:cs typeface="Calibri" pitchFamily="34" charset="-120"/>
              </a:rPr>
              <a:t>typiquement 3 à 5 fois</a:t>
            </a:r>
            <a:endParaRPr lang="en-US" sz="1300" dirty="0"/>
          </a:p>
          <a:p>
            <a:pPr indent="0" marL="0">
              <a:buNone/>
            </a:pPr>
            <a:r>
              <a:rPr lang="en-US" sz="1300" b="1" dirty="0">
                <a:solidFill>
                  <a:srgbClr val="0B1929"/>
                </a:solidFill>
                <a:latin typeface="Calibri" pitchFamily="34" charset="0"/>
                <a:ea typeface="Calibri" pitchFamily="34" charset="-122"/>
                <a:cs typeface="Calibri" pitchFamily="34" charset="-120"/>
              </a:rPr>
              <a:t>les coûts visibles.</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8F4F0"/>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14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3000" b="1" dirty="0">
                <a:solidFill>
                  <a:srgbClr val="0B1929"/>
                </a:solidFill>
                <a:latin typeface="Georgia" pitchFamily="34" charset="0"/>
                <a:ea typeface="Georgia" pitchFamily="34" charset="-122"/>
                <a:cs typeface="Georgia" pitchFamily="34" charset="-120"/>
              </a:rPr>
              <a:t>L'hémorragie économique</a:t>
            </a:r>
            <a:endParaRPr lang="en-US" sz="3000" dirty="0"/>
          </a:p>
        </p:txBody>
      </p:sp>
      <p:sp>
        <p:nvSpPr>
          <p:cNvPr id="6" name="Shape 4"/>
          <p:cNvSpPr/>
          <p:nvPr/>
        </p:nvSpPr>
        <p:spPr>
          <a:xfrm>
            <a:off x="457200" y="1188720"/>
            <a:ext cx="8229600" cy="10972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7" name="Shape 5"/>
          <p:cNvSpPr/>
          <p:nvPr/>
        </p:nvSpPr>
        <p:spPr>
          <a:xfrm>
            <a:off x="457200" y="1188720"/>
            <a:ext cx="73152" cy="1097280"/>
          </a:xfrm>
          <a:prstGeom prst="rect">
            <a:avLst/>
          </a:prstGeom>
          <a:solidFill>
            <a:srgbClr val="C0392B"/>
          </a:solidFill>
          <a:ln/>
        </p:spPr>
      </p:sp>
      <p:sp>
        <p:nvSpPr>
          <p:cNvPr id="8" name="Text 6"/>
          <p:cNvSpPr/>
          <p:nvPr/>
        </p:nvSpPr>
        <p:spPr>
          <a:xfrm>
            <a:off x="777240" y="1234440"/>
            <a:ext cx="7315200" cy="365760"/>
          </a:xfrm>
          <a:prstGeom prst="rect">
            <a:avLst/>
          </a:prstGeom>
          <a:noFill/>
          <a:ln/>
        </p:spPr>
        <p:txBody>
          <a:bodyPr wrap="square" lIns="0" tIns="0" rIns="0" bIns="0" rtlCol="0" anchor="ctr"/>
          <a:lstStyle/>
          <a:p>
            <a:pPr indent="0" marL="0">
              <a:buNone/>
            </a:pPr>
            <a:r>
              <a:rPr lang="en-US" sz="1400" b="1" dirty="0">
                <a:solidFill>
                  <a:srgbClr val="0B1929"/>
                </a:solidFill>
                <a:latin typeface="Calibri" pitchFamily="34" charset="0"/>
                <a:ea typeface="Calibri" pitchFamily="34" charset="-122"/>
                <a:cs typeface="Calibri" pitchFamily="34" charset="-120"/>
              </a:rPr>
              <a:t>Pour chaque dollar investi en technologie par une PME québécoise :</a:t>
            </a:r>
            <a:endParaRPr lang="en-US" sz="1400" dirty="0"/>
          </a:p>
        </p:txBody>
      </p:sp>
      <p:sp>
        <p:nvSpPr>
          <p:cNvPr id="9" name="Text 7"/>
          <p:cNvSpPr/>
          <p:nvPr/>
        </p:nvSpPr>
        <p:spPr>
          <a:xfrm>
            <a:off x="777240" y="1645920"/>
            <a:ext cx="7315200" cy="457200"/>
          </a:xfrm>
          <a:prstGeom prst="rect">
            <a:avLst/>
          </a:prstGeom>
          <a:noFill/>
          <a:ln/>
        </p:spPr>
        <p:txBody>
          <a:bodyPr wrap="square" lIns="0" tIns="0" rIns="0" bIns="0" rtlCol="0" anchor="ctr"/>
          <a:lstStyle/>
          <a:p>
            <a:pPr indent="0" marL="0">
              <a:buNone/>
            </a:pPr>
            <a:r>
              <a:rPr lang="en-US" sz="1300" dirty="0">
                <a:solidFill>
                  <a:srgbClr val="4A5568"/>
                </a:solidFill>
                <a:latin typeface="Calibri" pitchFamily="34" charset="0"/>
                <a:ea typeface="Calibri" pitchFamily="34" charset="-122"/>
                <a:cs typeface="Calibri" pitchFamily="34" charset="-120"/>
              </a:rPr>
              <a:t>0,75 $ quitte le Québec vers les GAFAM. Ce dollar ne crée pas d'emploi ici, ne paie pas d'impôt ici, ne développe pas d'expertise ici.</a:t>
            </a:r>
            <a:endParaRPr lang="en-US" sz="1300" dirty="0"/>
          </a:p>
        </p:txBody>
      </p:sp>
      <p:sp>
        <p:nvSpPr>
          <p:cNvPr id="10" name="Shape 8"/>
          <p:cNvSpPr/>
          <p:nvPr/>
        </p:nvSpPr>
        <p:spPr>
          <a:xfrm>
            <a:off x="457200" y="2560320"/>
            <a:ext cx="3931920" cy="20116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1" name="Shape 9"/>
          <p:cNvSpPr/>
          <p:nvPr/>
        </p:nvSpPr>
        <p:spPr>
          <a:xfrm>
            <a:off x="457200" y="2560320"/>
            <a:ext cx="3931920" cy="457200"/>
          </a:xfrm>
          <a:prstGeom prst="rect">
            <a:avLst/>
          </a:prstGeom>
          <a:solidFill>
            <a:srgbClr val="C0392B"/>
          </a:solidFill>
          <a:ln/>
        </p:spPr>
      </p:sp>
      <p:sp>
        <p:nvSpPr>
          <p:cNvPr id="12" name="Text 10"/>
          <p:cNvSpPr/>
          <p:nvPr/>
        </p:nvSpPr>
        <p:spPr>
          <a:xfrm>
            <a:off x="457200" y="2560320"/>
            <a:ext cx="3931920" cy="457200"/>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Aujourd'hui</a:t>
            </a:r>
            <a:endParaRPr lang="en-US" sz="1400" dirty="0"/>
          </a:p>
        </p:txBody>
      </p:sp>
      <p:sp>
        <p:nvSpPr>
          <p:cNvPr id="13" name="Text 11"/>
          <p:cNvSpPr/>
          <p:nvPr/>
        </p:nvSpPr>
        <p:spPr>
          <a:xfrm>
            <a:off x="640080" y="3108960"/>
            <a:ext cx="3474720" cy="22860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Licences → Californie</a:t>
            </a:r>
            <a:endParaRPr lang="en-US" sz="1100" dirty="0"/>
          </a:p>
        </p:txBody>
      </p:sp>
      <p:sp>
        <p:nvSpPr>
          <p:cNvPr id="14" name="Text 12"/>
          <p:cNvSpPr/>
          <p:nvPr/>
        </p:nvSpPr>
        <p:spPr>
          <a:xfrm>
            <a:off x="640080" y="3383280"/>
            <a:ext cx="3474720" cy="22860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Hébergement → Virginie</a:t>
            </a:r>
            <a:endParaRPr lang="en-US" sz="1100" dirty="0"/>
          </a:p>
        </p:txBody>
      </p:sp>
      <p:sp>
        <p:nvSpPr>
          <p:cNvPr id="15" name="Text 13"/>
          <p:cNvSpPr/>
          <p:nvPr/>
        </p:nvSpPr>
        <p:spPr>
          <a:xfrm>
            <a:off x="640080" y="3657600"/>
            <a:ext cx="3474720" cy="22860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Support → Inde / Philippines</a:t>
            </a:r>
            <a:endParaRPr lang="en-US" sz="1100" dirty="0"/>
          </a:p>
        </p:txBody>
      </p:sp>
      <p:sp>
        <p:nvSpPr>
          <p:cNvPr id="16" name="Text 14"/>
          <p:cNvSpPr/>
          <p:nvPr/>
        </p:nvSpPr>
        <p:spPr>
          <a:xfrm>
            <a:off x="640080" y="3931920"/>
            <a:ext cx="3474720" cy="22860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Taxes → Irlande (esquive fiscale)</a:t>
            </a:r>
            <a:endParaRPr lang="en-US" sz="1100" dirty="0"/>
          </a:p>
        </p:txBody>
      </p:sp>
      <p:sp>
        <p:nvSpPr>
          <p:cNvPr id="17" name="Text 15"/>
          <p:cNvSpPr/>
          <p:nvPr/>
        </p:nvSpPr>
        <p:spPr>
          <a:xfrm>
            <a:off x="640080" y="4206240"/>
            <a:ext cx="3474720" cy="22860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Expertise locale → stagnation</a:t>
            </a:r>
            <a:endParaRPr lang="en-US" sz="1100" dirty="0"/>
          </a:p>
        </p:txBody>
      </p:sp>
      <p:sp>
        <p:nvSpPr>
          <p:cNvPr id="18" name="Shape 16"/>
          <p:cNvSpPr/>
          <p:nvPr/>
        </p:nvSpPr>
        <p:spPr>
          <a:xfrm>
            <a:off x="4754880" y="2560320"/>
            <a:ext cx="3931920" cy="20116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9" name="Shape 17"/>
          <p:cNvSpPr/>
          <p:nvPr/>
        </p:nvSpPr>
        <p:spPr>
          <a:xfrm>
            <a:off x="4754880" y="2560320"/>
            <a:ext cx="3931920" cy="457200"/>
          </a:xfrm>
          <a:prstGeom prst="rect">
            <a:avLst/>
          </a:prstGeom>
          <a:solidFill>
            <a:srgbClr val="0D6B4F"/>
          </a:solidFill>
          <a:ln/>
        </p:spPr>
      </p:sp>
      <p:sp>
        <p:nvSpPr>
          <p:cNvPr id="20" name="Text 18"/>
          <p:cNvSpPr/>
          <p:nvPr/>
        </p:nvSpPr>
        <p:spPr>
          <a:xfrm>
            <a:off x="4754880" y="2560320"/>
            <a:ext cx="3931920" cy="457200"/>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Avec Alliance Boréale</a:t>
            </a:r>
            <a:endParaRPr lang="en-US" sz="1400" dirty="0"/>
          </a:p>
        </p:txBody>
      </p:sp>
      <p:sp>
        <p:nvSpPr>
          <p:cNvPr id="21" name="Text 19"/>
          <p:cNvSpPr/>
          <p:nvPr/>
        </p:nvSpPr>
        <p:spPr>
          <a:xfrm>
            <a:off x="4937760" y="3108960"/>
            <a:ext cx="3474720" cy="2286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Services → fournisseurs québécois</a:t>
            </a:r>
            <a:endParaRPr lang="en-US" sz="1100" dirty="0"/>
          </a:p>
        </p:txBody>
      </p:sp>
      <p:sp>
        <p:nvSpPr>
          <p:cNvPr id="22" name="Text 20"/>
          <p:cNvSpPr/>
          <p:nvPr/>
        </p:nvSpPr>
        <p:spPr>
          <a:xfrm>
            <a:off x="4937760" y="3383280"/>
            <a:ext cx="3474720" cy="2286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Hébergement → datacenters québécois</a:t>
            </a:r>
            <a:endParaRPr lang="en-US" sz="1100" dirty="0"/>
          </a:p>
        </p:txBody>
      </p:sp>
      <p:sp>
        <p:nvSpPr>
          <p:cNvPr id="23" name="Text 21"/>
          <p:cNvSpPr/>
          <p:nvPr/>
        </p:nvSpPr>
        <p:spPr>
          <a:xfrm>
            <a:off x="4937760" y="3657600"/>
            <a:ext cx="3474720" cy="2286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Support → expertise locale</a:t>
            </a:r>
            <a:endParaRPr lang="en-US" sz="1100" dirty="0"/>
          </a:p>
        </p:txBody>
      </p:sp>
      <p:sp>
        <p:nvSpPr>
          <p:cNvPr id="24" name="Text 22"/>
          <p:cNvSpPr/>
          <p:nvPr/>
        </p:nvSpPr>
        <p:spPr>
          <a:xfrm>
            <a:off x="4937760" y="3931920"/>
            <a:ext cx="3474720" cy="2286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Taxes → au Québec</a:t>
            </a:r>
            <a:endParaRPr lang="en-US" sz="1100" dirty="0"/>
          </a:p>
        </p:txBody>
      </p:sp>
      <p:sp>
        <p:nvSpPr>
          <p:cNvPr id="25" name="Text 23"/>
          <p:cNvSpPr/>
          <p:nvPr/>
        </p:nvSpPr>
        <p:spPr>
          <a:xfrm>
            <a:off x="4937760" y="4206240"/>
            <a:ext cx="3474720" cy="2286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Expertise → croissance collective</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15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sp>
        <p:nvSpPr>
          <p:cNvPr id="4" name="Text 2"/>
          <p:cNvSpPr/>
          <p:nvPr/>
        </p:nvSpPr>
        <p:spPr>
          <a:xfrm>
            <a:off x="457200" y="274320"/>
            <a:ext cx="8229600" cy="64008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Le piège du lock-in</a:t>
            </a:r>
            <a:endParaRPr lang="en-US" sz="3000" dirty="0"/>
          </a:p>
        </p:txBody>
      </p:sp>
      <p:sp>
        <p:nvSpPr>
          <p:cNvPr id="5" name="Text 3"/>
          <p:cNvSpPr/>
          <p:nvPr/>
        </p:nvSpPr>
        <p:spPr>
          <a:xfrm>
            <a:off x="457200" y="1005840"/>
            <a:ext cx="8229600" cy="640080"/>
          </a:xfrm>
          <a:prstGeom prst="rect">
            <a:avLst/>
          </a:prstGeom>
          <a:noFill/>
          <a:ln/>
        </p:spPr>
        <p:txBody>
          <a:bodyPr wrap="square" lIns="0" tIns="0" rIns="0" bIns="0" rtlCol="0" anchor="ctr"/>
          <a:lstStyle/>
          <a:p>
            <a:pPr indent="0" marL="0">
              <a:lnSpc>
                <a:spcPct val="130000"/>
              </a:lnSpc>
              <a:buNone/>
            </a:pPr>
            <a:r>
              <a:rPr lang="en-US" sz="1400" dirty="0">
                <a:solidFill>
                  <a:srgbClr val="CBD5E0"/>
                </a:solidFill>
                <a:latin typeface="Calibri" pitchFamily="34" charset="0"/>
                <a:ea typeface="Calibri" pitchFamily="34" charset="-122"/>
                <a:cs typeface="Calibri" pitchFamily="34" charset="-120"/>
              </a:rPr>
              <a:t>Plus vous utilisez un écosystème, plus il devient coûteux d'en sortir.</a:t>
            </a:r>
            <a:endParaRPr lang="en-US" sz="1400" dirty="0"/>
          </a:p>
          <a:p>
            <a:pPr indent="0" marL="0">
              <a:lnSpc>
                <a:spcPct val="130000"/>
              </a:lnSpc>
              <a:buNone/>
            </a:pPr>
            <a:r>
              <a:rPr lang="en-US" sz="1400" dirty="0">
                <a:solidFill>
                  <a:srgbClr val="CBD5E0"/>
                </a:solidFill>
                <a:latin typeface="Calibri" pitchFamily="34" charset="0"/>
                <a:ea typeface="Calibri" pitchFamily="34" charset="-122"/>
                <a:cs typeface="Calibri" pitchFamily="34" charset="-120"/>
              </a:rPr>
              <a:t>C'est le design. Pas un accident.</a:t>
            </a:r>
            <a:endParaRPr lang="en-US" sz="1400" dirty="0"/>
          </a:p>
        </p:txBody>
      </p:sp>
      <p:pic>
        <p:nvPicPr>
          <p:cNvPr id="6" name="Image 0" descr="preencoded.png">    </p:cNvPr>
          <p:cNvPicPr>
            <a:picLocks noChangeAspect="1"/>
          </p:cNvPicPr>
          <p:nvPr/>
        </p:nvPicPr>
        <p:blipFill>
          <a:blip r:embed="rId1"/>
          <a:stretch>
            <a:fillRect/>
          </a:stretch>
        </p:blipFill>
        <p:spPr>
          <a:xfrm>
            <a:off x="640080" y="1901952"/>
            <a:ext cx="365760" cy="365760"/>
          </a:xfrm>
          <a:prstGeom prst="rect">
            <a:avLst/>
          </a:prstGeom>
        </p:spPr>
      </p:pic>
      <p:sp>
        <p:nvSpPr>
          <p:cNvPr id="7" name="Text 4"/>
          <p:cNvSpPr/>
          <p:nvPr/>
        </p:nvSpPr>
        <p:spPr>
          <a:xfrm>
            <a:off x="1188720" y="1828800"/>
            <a:ext cx="2286000" cy="411480"/>
          </a:xfrm>
          <a:prstGeom prst="rect">
            <a:avLst/>
          </a:prstGeom>
          <a:noFill/>
          <a:ln/>
        </p:spPr>
        <p:txBody>
          <a:bodyPr wrap="square" lIns="0" tIns="0" rIns="0" bIns="0" rtlCol="0" anchor="ctr"/>
          <a:lstStyle/>
          <a:p>
            <a:pPr indent="0" marL="0">
              <a:buNone/>
            </a:pPr>
            <a:r>
              <a:rPr lang="en-US" sz="1400" b="1" dirty="0">
                <a:solidFill>
                  <a:srgbClr val="D4A843"/>
                </a:solidFill>
                <a:latin typeface="Calibri" pitchFamily="34" charset="0"/>
                <a:ea typeface="Calibri" pitchFamily="34" charset="-122"/>
                <a:cs typeface="Calibri" pitchFamily="34" charset="-120"/>
              </a:rPr>
              <a:t>Formats propriétaires</a:t>
            </a:r>
            <a:endParaRPr lang="en-US" sz="1400" dirty="0"/>
          </a:p>
        </p:txBody>
      </p:sp>
      <p:sp>
        <p:nvSpPr>
          <p:cNvPr id="8" name="Text 5"/>
          <p:cNvSpPr/>
          <p:nvPr/>
        </p:nvSpPr>
        <p:spPr>
          <a:xfrm>
            <a:off x="3474720" y="1828800"/>
            <a:ext cx="5029200" cy="502920"/>
          </a:xfrm>
          <a:prstGeom prst="rect">
            <a:avLst/>
          </a:prstGeom>
          <a:noFill/>
          <a:ln/>
        </p:spPr>
        <p:txBody>
          <a:bodyPr wrap="square" lIns="0" tIns="0" rIns="0" bIns="0" rtlCol="0" anchor="ctr"/>
          <a:lstStyle/>
          <a:p>
            <a:pPr indent="0" marL="0">
              <a:buNone/>
            </a:pPr>
            <a:r>
              <a:rPr lang="en-US" sz="1200" dirty="0">
                <a:solidFill>
                  <a:srgbClr val="CBD5E0"/>
                </a:solidFill>
                <a:latin typeface="Calibri" pitchFamily="34" charset="0"/>
                <a:ea typeface="Calibri" pitchFamily="34" charset="-122"/>
                <a:cs typeface="Calibri" pitchFamily="34" charset="-120"/>
              </a:rPr>
              <a:t>Vos documents .docx, vos fichiers .pst, vos macros VBA — tout est conçu pour être illisible ailleurs.</a:t>
            </a:r>
            <a:endParaRPr lang="en-US" sz="1200" dirty="0"/>
          </a:p>
        </p:txBody>
      </p:sp>
      <p:pic>
        <p:nvPicPr>
          <p:cNvPr id="9" name="Image 1" descr="preencoded.png">    </p:cNvPr>
          <p:cNvPicPr>
            <a:picLocks noChangeAspect="1"/>
          </p:cNvPicPr>
          <p:nvPr/>
        </p:nvPicPr>
        <p:blipFill>
          <a:blip r:embed="rId2"/>
          <a:stretch>
            <a:fillRect/>
          </a:stretch>
        </p:blipFill>
        <p:spPr>
          <a:xfrm>
            <a:off x="640080" y="2651760"/>
            <a:ext cx="365760" cy="365760"/>
          </a:xfrm>
          <a:prstGeom prst="rect">
            <a:avLst/>
          </a:prstGeom>
        </p:spPr>
      </p:pic>
      <p:sp>
        <p:nvSpPr>
          <p:cNvPr id="10" name="Text 6"/>
          <p:cNvSpPr/>
          <p:nvPr/>
        </p:nvSpPr>
        <p:spPr>
          <a:xfrm>
            <a:off x="1188720" y="2578608"/>
            <a:ext cx="2286000" cy="411480"/>
          </a:xfrm>
          <a:prstGeom prst="rect">
            <a:avLst/>
          </a:prstGeom>
          <a:noFill/>
          <a:ln/>
        </p:spPr>
        <p:txBody>
          <a:bodyPr wrap="square" lIns="0" tIns="0" rIns="0" bIns="0" rtlCol="0" anchor="ctr"/>
          <a:lstStyle/>
          <a:p>
            <a:pPr indent="0" marL="0">
              <a:buNone/>
            </a:pPr>
            <a:r>
              <a:rPr lang="en-US" sz="1400" b="1" dirty="0">
                <a:solidFill>
                  <a:srgbClr val="D4A843"/>
                </a:solidFill>
                <a:latin typeface="Calibri" pitchFamily="34" charset="0"/>
                <a:ea typeface="Calibri" pitchFamily="34" charset="-122"/>
                <a:cs typeface="Calibri" pitchFamily="34" charset="-120"/>
              </a:rPr>
              <a:t>Intégration verticale</a:t>
            </a:r>
            <a:endParaRPr lang="en-US" sz="1400" dirty="0"/>
          </a:p>
        </p:txBody>
      </p:sp>
      <p:sp>
        <p:nvSpPr>
          <p:cNvPr id="11" name="Text 7"/>
          <p:cNvSpPr/>
          <p:nvPr/>
        </p:nvSpPr>
        <p:spPr>
          <a:xfrm>
            <a:off x="3474720" y="2578608"/>
            <a:ext cx="5029200" cy="502920"/>
          </a:xfrm>
          <a:prstGeom prst="rect">
            <a:avLst/>
          </a:prstGeom>
          <a:noFill/>
          <a:ln/>
        </p:spPr>
        <p:txBody>
          <a:bodyPr wrap="square" lIns="0" tIns="0" rIns="0" bIns="0" rtlCol="0" anchor="ctr"/>
          <a:lstStyle/>
          <a:p>
            <a:pPr indent="0" marL="0">
              <a:buNone/>
            </a:pPr>
            <a:r>
              <a:rPr lang="en-US" sz="1200" dirty="0">
                <a:solidFill>
                  <a:srgbClr val="CBD5E0"/>
                </a:solidFill>
                <a:latin typeface="Calibri" pitchFamily="34" charset="0"/>
                <a:ea typeface="Calibri" pitchFamily="34" charset="-122"/>
                <a:cs typeface="Calibri" pitchFamily="34" charset="-120"/>
              </a:rPr>
              <a:t>Teams + SharePoint + OneDrive + Outlook + Azure AD — chaque brique renforce la dépendance aux autres.</a:t>
            </a:r>
            <a:endParaRPr lang="en-US" sz="1200" dirty="0"/>
          </a:p>
        </p:txBody>
      </p:sp>
      <p:pic>
        <p:nvPicPr>
          <p:cNvPr id="12" name="Image 2" descr="preencoded.png">    </p:cNvPr>
          <p:cNvPicPr>
            <a:picLocks noChangeAspect="1"/>
          </p:cNvPicPr>
          <p:nvPr/>
        </p:nvPicPr>
        <p:blipFill>
          <a:blip r:embed="rId3"/>
          <a:stretch>
            <a:fillRect/>
          </a:stretch>
        </p:blipFill>
        <p:spPr>
          <a:xfrm>
            <a:off x="640080" y="3401568"/>
            <a:ext cx="365760" cy="365760"/>
          </a:xfrm>
          <a:prstGeom prst="rect">
            <a:avLst/>
          </a:prstGeom>
        </p:spPr>
      </p:pic>
      <p:sp>
        <p:nvSpPr>
          <p:cNvPr id="13" name="Text 8"/>
          <p:cNvSpPr/>
          <p:nvPr/>
        </p:nvSpPr>
        <p:spPr>
          <a:xfrm>
            <a:off x="1188720" y="3328416"/>
            <a:ext cx="2286000" cy="411480"/>
          </a:xfrm>
          <a:prstGeom prst="rect">
            <a:avLst/>
          </a:prstGeom>
          <a:noFill/>
          <a:ln/>
        </p:spPr>
        <p:txBody>
          <a:bodyPr wrap="square" lIns="0" tIns="0" rIns="0" bIns="0" rtlCol="0" anchor="ctr"/>
          <a:lstStyle/>
          <a:p>
            <a:pPr indent="0" marL="0">
              <a:buNone/>
            </a:pPr>
            <a:r>
              <a:rPr lang="en-US" sz="1400" b="1" dirty="0">
                <a:solidFill>
                  <a:srgbClr val="D4A843"/>
                </a:solidFill>
                <a:latin typeface="Calibri" pitchFamily="34" charset="0"/>
                <a:ea typeface="Calibri" pitchFamily="34" charset="-122"/>
                <a:cs typeface="Calibri" pitchFamily="34" charset="-120"/>
              </a:rPr>
              <a:t>Coût de migration</a:t>
            </a:r>
            <a:endParaRPr lang="en-US" sz="1400" dirty="0"/>
          </a:p>
        </p:txBody>
      </p:sp>
      <p:sp>
        <p:nvSpPr>
          <p:cNvPr id="14" name="Text 9"/>
          <p:cNvSpPr/>
          <p:nvPr/>
        </p:nvSpPr>
        <p:spPr>
          <a:xfrm>
            <a:off x="3474720" y="3328416"/>
            <a:ext cx="5029200" cy="502920"/>
          </a:xfrm>
          <a:prstGeom prst="rect">
            <a:avLst/>
          </a:prstGeom>
          <a:noFill/>
          <a:ln/>
        </p:spPr>
        <p:txBody>
          <a:bodyPr wrap="square" lIns="0" tIns="0" rIns="0" bIns="0" rtlCol="0" anchor="ctr"/>
          <a:lstStyle/>
          <a:p>
            <a:pPr indent="0" marL="0">
              <a:buNone/>
            </a:pPr>
            <a:r>
              <a:rPr lang="en-US" sz="1200" dirty="0">
                <a:solidFill>
                  <a:srgbClr val="CBD5E0"/>
                </a:solidFill>
                <a:latin typeface="Calibri" pitchFamily="34" charset="0"/>
                <a:ea typeface="Calibri" pitchFamily="34" charset="-122"/>
                <a:cs typeface="Calibri" pitchFamily="34" charset="-120"/>
              </a:rPr>
              <a:t>Plus vous attendez, plus le coût de sortie augmente. C'est un investissement dans votre propre captivité.</a:t>
            </a:r>
            <a:endParaRPr lang="en-US" sz="1200" dirty="0"/>
          </a:p>
        </p:txBody>
      </p:sp>
      <p:pic>
        <p:nvPicPr>
          <p:cNvPr id="15" name="Image 3" descr="preencoded.png">    </p:cNvPr>
          <p:cNvPicPr>
            <a:picLocks noChangeAspect="1"/>
          </p:cNvPicPr>
          <p:nvPr/>
        </p:nvPicPr>
        <p:blipFill>
          <a:blip r:embed="rId4"/>
          <a:stretch>
            <a:fillRect/>
          </a:stretch>
        </p:blipFill>
        <p:spPr>
          <a:xfrm>
            <a:off x="640080" y="4151376"/>
            <a:ext cx="365760" cy="365760"/>
          </a:xfrm>
          <a:prstGeom prst="rect">
            <a:avLst/>
          </a:prstGeom>
        </p:spPr>
      </p:pic>
      <p:sp>
        <p:nvSpPr>
          <p:cNvPr id="16" name="Text 10"/>
          <p:cNvSpPr/>
          <p:nvPr/>
        </p:nvSpPr>
        <p:spPr>
          <a:xfrm>
            <a:off x="1188720" y="4078224"/>
            <a:ext cx="2286000" cy="411480"/>
          </a:xfrm>
          <a:prstGeom prst="rect">
            <a:avLst/>
          </a:prstGeom>
          <a:noFill/>
          <a:ln/>
        </p:spPr>
        <p:txBody>
          <a:bodyPr wrap="square" lIns="0" tIns="0" rIns="0" bIns="0" rtlCol="0" anchor="ctr"/>
          <a:lstStyle/>
          <a:p>
            <a:pPr indent="0" marL="0">
              <a:buNone/>
            </a:pPr>
            <a:r>
              <a:rPr lang="en-US" sz="1400" b="1" dirty="0">
                <a:solidFill>
                  <a:srgbClr val="D4A843"/>
                </a:solidFill>
                <a:latin typeface="Calibri" pitchFamily="34" charset="0"/>
                <a:ea typeface="Calibri" pitchFamily="34" charset="-122"/>
                <a:cs typeface="Calibri" pitchFamily="34" charset="-120"/>
              </a:rPr>
              <a:t>Perte de compétences</a:t>
            </a:r>
            <a:endParaRPr lang="en-US" sz="1400" dirty="0"/>
          </a:p>
        </p:txBody>
      </p:sp>
      <p:sp>
        <p:nvSpPr>
          <p:cNvPr id="17" name="Text 11"/>
          <p:cNvSpPr/>
          <p:nvPr/>
        </p:nvSpPr>
        <p:spPr>
          <a:xfrm>
            <a:off x="3474720" y="4078224"/>
            <a:ext cx="5029200" cy="502920"/>
          </a:xfrm>
          <a:prstGeom prst="rect">
            <a:avLst/>
          </a:prstGeom>
          <a:noFill/>
          <a:ln/>
        </p:spPr>
        <p:txBody>
          <a:bodyPr wrap="square" lIns="0" tIns="0" rIns="0" bIns="0" rtlCol="0" anchor="ctr"/>
          <a:lstStyle/>
          <a:p>
            <a:pPr indent="0" marL="0">
              <a:buNone/>
            </a:pPr>
            <a:r>
              <a:rPr lang="en-US" sz="1200" dirty="0">
                <a:solidFill>
                  <a:srgbClr val="CBD5E0"/>
                </a:solidFill>
                <a:latin typeface="Calibri" pitchFamily="34" charset="0"/>
                <a:ea typeface="Calibri" pitchFamily="34" charset="-122"/>
                <a:cs typeface="Calibri" pitchFamily="34" charset="-120"/>
              </a:rPr>
              <a:t>Votre équipe TI perd l'expertise pour opérer autre chose. Vous devenez des administrateurs de licence.</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16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sp>
        <p:nvSpPr>
          <p:cNvPr id="4" name="Text 2"/>
          <p:cNvSpPr/>
          <p:nvPr/>
        </p:nvSpPr>
        <p:spPr>
          <a:xfrm>
            <a:off x="457200" y="1371600"/>
            <a:ext cx="1828800" cy="365760"/>
          </a:xfrm>
          <a:prstGeom prst="rect">
            <a:avLst/>
          </a:prstGeom>
          <a:noFill/>
          <a:ln/>
        </p:spPr>
        <p:txBody>
          <a:bodyPr wrap="square" lIns="0" tIns="0" rIns="0" bIns="0" rtlCol="0" anchor="ctr"/>
          <a:lstStyle/>
          <a:p>
            <a:pPr indent="0" marL="0">
              <a:buNone/>
            </a:pPr>
            <a:r>
              <a:rPr lang="en-US" sz="1200" spc="400" kern="0" dirty="0">
                <a:solidFill>
                  <a:srgbClr val="15A67A"/>
                </a:solidFill>
                <a:latin typeface="Calibri" pitchFamily="34" charset="0"/>
                <a:ea typeface="Calibri" pitchFamily="34" charset="-122"/>
                <a:cs typeface="Calibri" pitchFamily="34" charset="-120"/>
              </a:rPr>
              <a:t>PARTIE 05</a:t>
            </a:r>
            <a:endParaRPr lang="en-US" sz="1200" dirty="0"/>
          </a:p>
        </p:txBody>
      </p:sp>
      <p:sp>
        <p:nvSpPr>
          <p:cNvPr id="5" name="Text 3"/>
          <p:cNvSpPr/>
          <p:nvPr/>
        </p:nvSpPr>
        <p:spPr>
          <a:xfrm>
            <a:off x="457200" y="1828800"/>
            <a:ext cx="5486400" cy="1828800"/>
          </a:xfrm>
          <a:prstGeom prst="rect">
            <a:avLst/>
          </a:prstGeom>
          <a:noFill/>
          <a:ln/>
        </p:spPr>
        <p:txBody>
          <a:bodyPr wrap="square" lIns="0" tIns="0" rIns="0" bIns="0" rtlCol="0" anchor="ctr"/>
          <a:lstStyle/>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Les alternatives</a:t>
            </a:r>
            <a:endParaRPr lang="en-US" sz="4200" dirty="0"/>
          </a:p>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existent</a:t>
            </a:r>
            <a:endParaRPr lang="en-US" sz="4200" dirty="0"/>
          </a:p>
        </p:txBody>
      </p:sp>
      <p:sp>
        <p:nvSpPr>
          <p:cNvPr id="6" name="Shape 4"/>
          <p:cNvSpPr/>
          <p:nvPr/>
        </p:nvSpPr>
        <p:spPr>
          <a:xfrm>
            <a:off x="457200" y="3749040"/>
            <a:ext cx="2286000" cy="0"/>
          </a:xfrm>
          <a:prstGeom prst="line">
            <a:avLst/>
          </a:prstGeom>
          <a:noFill/>
          <a:ln w="25400">
            <a:solidFill>
              <a:srgbClr val="D4A843"/>
            </a:solidFill>
            <a:prstDash val="solid"/>
          </a:ln>
        </p:spPr>
      </p:sp>
      <p:pic>
        <p:nvPicPr>
          <p:cNvPr id="7" name="Image 0" descr="preencoded.png">    </p:cNvPr>
          <p:cNvPicPr>
            <a:picLocks noChangeAspect="1"/>
          </p:cNvPicPr>
          <p:nvPr/>
        </p:nvPicPr>
        <p:blipFill>
          <a:blip r:embed="rId1">
            <a:alphaModFix amt="18000"/>
          </a:blip>
          <a:stretch>
            <a:fillRect/>
          </a:stretch>
        </p:blipFill>
        <p:spPr>
          <a:xfrm>
            <a:off x="7132320" y="1371600"/>
            <a:ext cx="1645920" cy="164592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AFA"/>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17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0B1929"/>
                </a:solidFill>
                <a:latin typeface="Georgia" pitchFamily="34" charset="0"/>
                <a:ea typeface="Georgia" pitchFamily="34" charset="-122"/>
                <a:cs typeface="Georgia" pitchFamily="34" charset="-120"/>
              </a:rPr>
              <a:t>GAFAM → Alternatives souveraines</a:t>
            </a:r>
            <a:endParaRPr lang="en-US" sz="2800" dirty="0"/>
          </a:p>
        </p:txBody>
      </p:sp>
      <p:sp>
        <p:nvSpPr>
          <p:cNvPr id="6" name="Shape 4"/>
          <p:cNvSpPr/>
          <p:nvPr/>
        </p:nvSpPr>
        <p:spPr>
          <a:xfrm>
            <a:off x="457200" y="1005840"/>
            <a:ext cx="8229600" cy="411480"/>
          </a:xfrm>
          <a:prstGeom prst="rect">
            <a:avLst/>
          </a:prstGeom>
          <a:solidFill>
            <a:srgbClr val="0B1929"/>
          </a:solidFill>
          <a:ln/>
        </p:spPr>
      </p:sp>
      <p:sp>
        <p:nvSpPr>
          <p:cNvPr id="7" name="Text 5"/>
          <p:cNvSpPr/>
          <p:nvPr/>
        </p:nvSpPr>
        <p:spPr>
          <a:xfrm>
            <a:off x="640080" y="1005840"/>
            <a:ext cx="2011680" cy="411480"/>
          </a:xfrm>
          <a:prstGeom prst="rect">
            <a:avLst/>
          </a:prstGeom>
          <a:noFill/>
          <a:ln/>
        </p:spPr>
        <p:txBody>
          <a:bodyPr wrap="square" lIns="0" tIns="0" rIns="0" bIns="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GAFAM</a:t>
            </a:r>
            <a:endParaRPr lang="en-US" sz="1100" dirty="0"/>
          </a:p>
        </p:txBody>
      </p:sp>
      <p:sp>
        <p:nvSpPr>
          <p:cNvPr id="8" name="Text 6"/>
          <p:cNvSpPr/>
          <p:nvPr/>
        </p:nvSpPr>
        <p:spPr>
          <a:xfrm>
            <a:off x="2743200" y="1005840"/>
            <a:ext cx="3200400" cy="411480"/>
          </a:xfrm>
          <a:prstGeom prst="rect">
            <a:avLst/>
          </a:prstGeom>
          <a:noFill/>
          <a:ln/>
        </p:spPr>
        <p:txBody>
          <a:bodyPr wrap="square" lIns="0" tIns="0" rIns="0" bIns="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Alternative libre</a:t>
            </a:r>
            <a:endParaRPr lang="en-US" sz="1100" dirty="0"/>
          </a:p>
        </p:txBody>
      </p:sp>
      <p:sp>
        <p:nvSpPr>
          <p:cNvPr id="9" name="Text 7"/>
          <p:cNvSpPr/>
          <p:nvPr/>
        </p:nvSpPr>
        <p:spPr>
          <a:xfrm>
            <a:off x="6035040" y="1005840"/>
            <a:ext cx="2468880" cy="411480"/>
          </a:xfrm>
          <a:prstGeom prst="rect">
            <a:avLst/>
          </a:prstGeom>
          <a:noFill/>
          <a:ln/>
        </p:spPr>
        <p:txBody>
          <a:bodyPr wrap="square" lIns="0" tIns="0" rIns="0" bIns="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Avantage clé</a:t>
            </a:r>
            <a:endParaRPr lang="en-US" sz="1100" dirty="0"/>
          </a:p>
        </p:txBody>
      </p:sp>
      <p:sp>
        <p:nvSpPr>
          <p:cNvPr id="10" name="Shape 8"/>
          <p:cNvSpPr/>
          <p:nvPr/>
        </p:nvSpPr>
        <p:spPr>
          <a:xfrm>
            <a:off x="457200" y="1417320"/>
            <a:ext cx="8229600" cy="438912"/>
          </a:xfrm>
          <a:prstGeom prst="rect">
            <a:avLst/>
          </a:prstGeom>
          <a:solidFill>
            <a:srgbClr val="FFFFFF"/>
          </a:solidFill>
          <a:ln/>
        </p:spPr>
      </p:sp>
      <p:sp>
        <p:nvSpPr>
          <p:cNvPr id="11" name="Text 9"/>
          <p:cNvSpPr/>
          <p:nvPr/>
        </p:nvSpPr>
        <p:spPr>
          <a:xfrm>
            <a:off x="640080" y="1417320"/>
            <a:ext cx="2011680" cy="438912"/>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Microsoft 365</a:t>
            </a:r>
            <a:endParaRPr lang="en-US" sz="1100" dirty="0"/>
          </a:p>
        </p:txBody>
      </p:sp>
      <p:sp>
        <p:nvSpPr>
          <p:cNvPr id="12" name="Text 10"/>
          <p:cNvSpPr/>
          <p:nvPr/>
        </p:nvSpPr>
        <p:spPr>
          <a:xfrm>
            <a:off x="2743200" y="1417320"/>
            <a:ext cx="3200400" cy="438912"/>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Nextcloud + LibreOffice + SOGo</a:t>
            </a:r>
            <a:endParaRPr lang="en-US" sz="1100" dirty="0"/>
          </a:p>
        </p:txBody>
      </p:sp>
      <p:sp>
        <p:nvSpPr>
          <p:cNvPr id="13" name="Text 11"/>
          <p:cNvSpPr/>
          <p:nvPr/>
        </p:nvSpPr>
        <p:spPr>
          <a:xfrm>
            <a:off x="6035040" y="1417320"/>
            <a:ext cx="2468880" cy="438912"/>
          </a:xfrm>
          <a:prstGeom prst="rect">
            <a:avLst/>
          </a:prstGeom>
          <a:noFill/>
          <a:ln/>
        </p:spPr>
        <p:txBody>
          <a:bodyPr wrap="square" lIns="0" tIns="0" rIns="0" bIns="0" rtlCol="0" anchor="ctr"/>
          <a:lstStyle/>
          <a:p>
            <a:pPr indent="0" marL="0">
              <a:buNone/>
            </a:pPr>
            <a:r>
              <a:rPr lang="en-US" sz="1000" i="1" dirty="0">
                <a:solidFill>
                  <a:srgbClr val="0D6B4F"/>
                </a:solidFill>
                <a:latin typeface="Calibri" pitchFamily="34" charset="0"/>
                <a:ea typeface="Calibri" pitchFamily="34" charset="-122"/>
                <a:cs typeface="Calibri" pitchFamily="34" charset="-120"/>
              </a:rPr>
              <a:t>Auto-hébergé, 100% québécois</a:t>
            </a:r>
            <a:endParaRPr lang="en-US" sz="1000" dirty="0"/>
          </a:p>
        </p:txBody>
      </p:sp>
      <p:sp>
        <p:nvSpPr>
          <p:cNvPr id="14" name="Shape 12"/>
          <p:cNvSpPr/>
          <p:nvPr/>
        </p:nvSpPr>
        <p:spPr>
          <a:xfrm>
            <a:off x="457200" y="1892808"/>
            <a:ext cx="8229600" cy="438912"/>
          </a:xfrm>
          <a:prstGeom prst="rect">
            <a:avLst/>
          </a:prstGeom>
          <a:solidFill>
            <a:srgbClr val="E8F4F0"/>
          </a:solidFill>
          <a:ln/>
        </p:spPr>
      </p:sp>
      <p:sp>
        <p:nvSpPr>
          <p:cNvPr id="15" name="Text 13"/>
          <p:cNvSpPr/>
          <p:nvPr/>
        </p:nvSpPr>
        <p:spPr>
          <a:xfrm>
            <a:off x="640080" y="1892808"/>
            <a:ext cx="2011680" cy="438912"/>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Gmail / Outlook</a:t>
            </a:r>
            <a:endParaRPr lang="en-US" sz="1100" dirty="0"/>
          </a:p>
        </p:txBody>
      </p:sp>
      <p:sp>
        <p:nvSpPr>
          <p:cNvPr id="16" name="Text 14"/>
          <p:cNvSpPr/>
          <p:nvPr/>
        </p:nvSpPr>
        <p:spPr>
          <a:xfrm>
            <a:off x="2743200" y="1892808"/>
            <a:ext cx="3200400" cy="438912"/>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SOGo / Zimbra / Stalwart</a:t>
            </a:r>
            <a:endParaRPr lang="en-US" sz="1100" dirty="0"/>
          </a:p>
        </p:txBody>
      </p:sp>
      <p:sp>
        <p:nvSpPr>
          <p:cNvPr id="17" name="Text 15"/>
          <p:cNvSpPr/>
          <p:nvPr/>
        </p:nvSpPr>
        <p:spPr>
          <a:xfrm>
            <a:off x="6035040" y="1892808"/>
            <a:ext cx="2468880" cy="438912"/>
          </a:xfrm>
          <a:prstGeom prst="rect">
            <a:avLst/>
          </a:prstGeom>
          <a:noFill/>
          <a:ln/>
        </p:spPr>
        <p:txBody>
          <a:bodyPr wrap="square" lIns="0" tIns="0" rIns="0" bIns="0" rtlCol="0" anchor="ctr"/>
          <a:lstStyle/>
          <a:p>
            <a:pPr indent="0" marL="0">
              <a:buNone/>
            </a:pPr>
            <a:r>
              <a:rPr lang="en-US" sz="1000" i="1" dirty="0">
                <a:solidFill>
                  <a:srgbClr val="0D6B4F"/>
                </a:solidFill>
                <a:latin typeface="Calibri" pitchFamily="34" charset="0"/>
                <a:ea typeface="Calibri" pitchFamily="34" charset="-122"/>
                <a:cs typeface="Calibri" pitchFamily="34" charset="-120"/>
              </a:rPr>
              <a:t>Courriel sous votre contrôle</a:t>
            </a:r>
            <a:endParaRPr lang="en-US" sz="1000" dirty="0"/>
          </a:p>
        </p:txBody>
      </p:sp>
      <p:sp>
        <p:nvSpPr>
          <p:cNvPr id="18" name="Shape 16"/>
          <p:cNvSpPr/>
          <p:nvPr/>
        </p:nvSpPr>
        <p:spPr>
          <a:xfrm>
            <a:off x="457200" y="2368296"/>
            <a:ext cx="8229600" cy="438912"/>
          </a:xfrm>
          <a:prstGeom prst="rect">
            <a:avLst/>
          </a:prstGeom>
          <a:solidFill>
            <a:srgbClr val="FFFFFF"/>
          </a:solidFill>
          <a:ln/>
        </p:spPr>
      </p:sp>
      <p:sp>
        <p:nvSpPr>
          <p:cNvPr id="19" name="Text 17"/>
          <p:cNvSpPr/>
          <p:nvPr/>
        </p:nvSpPr>
        <p:spPr>
          <a:xfrm>
            <a:off x="640080" y="2368296"/>
            <a:ext cx="2011680" cy="438912"/>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Teams / Zoom</a:t>
            </a:r>
            <a:endParaRPr lang="en-US" sz="1100" dirty="0"/>
          </a:p>
        </p:txBody>
      </p:sp>
      <p:sp>
        <p:nvSpPr>
          <p:cNvPr id="20" name="Text 18"/>
          <p:cNvSpPr/>
          <p:nvPr/>
        </p:nvSpPr>
        <p:spPr>
          <a:xfrm>
            <a:off x="2743200" y="2368296"/>
            <a:ext cx="3200400" cy="438912"/>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Jitsi Meet / Element (Matrix)</a:t>
            </a:r>
            <a:endParaRPr lang="en-US" sz="1100" dirty="0"/>
          </a:p>
        </p:txBody>
      </p:sp>
      <p:sp>
        <p:nvSpPr>
          <p:cNvPr id="21" name="Text 19"/>
          <p:cNvSpPr/>
          <p:nvPr/>
        </p:nvSpPr>
        <p:spPr>
          <a:xfrm>
            <a:off x="6035040" y="2368296"/>
            <a:ext cx="2468880" cy="438912"/>
          </a:xfrm>
          <a:prstGeom prst="rect">
            <a:avLst/>
          </a:prstGeom>
          <a:noFill/>
          <a:ln/>
        </p:spPr>
        <p:txBody>
          <a:bodyPr wrap="square" lIns="0" tIns="0" rIns="0" bIns="0" rtlCol="0" anchor="ctr"/>
          <a:lstStyle/>
          <a:p>
            <a:pPr indent="0" marL="0">
              <a:buNone/>
            </a:pPr>
            <a:r>
              <a:rPr lang="en-US" sz="1000" i="1" dirty="0">
                <a:solidFill>
                  <a:srgbClr val="0D6B4F"/>
                </a:solidFill>
                <a:latin typeface="Calibri" pitchFamily="34" charset="0"/>
                <a:ea typeface="Calibri" pitchFamily="34" charset="-122"/>
                <a:cs typeface="Calibri" pitchFamily="34" charset="-120"/>
              </a:rPr>
              <a:t>Chiffré, sans télémétrie</a:t>
            </a:r>
            <a:endParaRPr lang="en-US" sz="1000" dirty="0"/>
          </a:p>
        </p:txBody>
      </p:sp>
      <p:sp>
        <p:nvSpPr>
          <p:cNvPr id="22" name="Shape 20"/>
          <p:cNvSpPr/>
          <p:nvPr/>
        </p:nvSpPr>
        <p:spPr>
          <a:xfrm>
            <a:off x="457200" y="2843784"/>
            <a:ext cx="8229600" cy="438912"/>
          </a:xfrm>
          <a:prstGeom prst="rect">
            <a:avLst/>
          </a:prstGeom>
          <a:solidFill>
            <a:srgbClr val="E8F4F0"/>
          </a:solidFill>
          <a:ln/>
        </p:spPr>
      </p:sp>
      <p:sp>
        <p:nvSpPr>
          <p:cNvPr id="23" name="Text 21"/>
          <p:cNvSpPr/>
          <p:nvPr/>
        </p:nvSpPr>
        <p:spPr>
          <a:xfrm>
            <a:off x="640080" y="2843784"/>
            <a:ext cx="2011680" cy="438912"/>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AWS / Azure</a:t>
            </a:r>
            <a:endParaRPr lang="en-US" sz="1100" dirty="0"/>
          </a:p>
        </p:txBody>
      </p:sp>
      <p:sp>
        <p:nvSpPr>
          <p:cNvPr id="24" name="Text 22"/>
          <p:cNvSpPr/>
          <p:nvPr/>
        </p:nvSpPr>
        <p:spPr>
          <a:xfrm>
            <a:off x="2743200" y="2843784"/>
            <a:ext cx="3200400" cy="438912"/>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Proxmox + Ceph</a:t>
            </a:r>
            <a:endParaRPr lang="en-US" sz="1100" dirty="0"/>
          </a:p>
        </p:txBody>
      </p:sp>
      <p:sp>
        <p:nvSpPr>
          <p:cNvPr id="25" name="Text 23"/>
          <p:cNvSpPr/>
          <p:nvPr/>
        </p:nvSpPr>
        <p:spPr>
          <a:xfrm>
            <a:off x="6035040" y="2843784"/>
            <a:ext cx="2468880" cy="438912"/>
          </a:xfrm>
          <a:prstGeom prst="rect">
            <a:avLst/>
          </a:prstGeom>
          <a:noFill/>
          <a:ln/>
        </p:spPr>
        <p:txBody>
          <a:bodyPr wrap="square" lIns="0" tIns="0" rIns="0" bIns="0" rtlCol="0" anchor="ctr"/>
          <a:lstStyle/>
          <a:p>
            <a:pPr indent="0" marL="0">
              <a:buNone/>
            </a:pPr>
            <a:r>
              <a:rPr lang="en-US" sz="1000" i="1" dirty="0">
                <a:solidFill>
                  <a:srgbClr val="0D6B4F"/>
                </a:solidFill>
                <a:latin typeface="Calibri" pitchFamily="34" charset="0"/>
                <a:ea typeface="Calibri" pitchFamily="34" charset="-122"/>
                <a:cs typeface="Calibri" pitchFamily="34" charset="-120"/>
              </a:rPr>
              <a:t>Datacenter local, coût fixe</a:t>
            </a:r>
            <a:endParaRPr lang="en-US" sz="1000" dirty="0"/>
          </a:p>
        </p:txBody>
      </p:sp>
      <p:sp>
        <p:nvSpPr>
          <p:cNvPr id="26" name="Shape 24"/>
          <p:cNvSpPr/>
          <p:nvPr/>
        </p:nvSpPr>
        <p:spPr>
          <a:xfrm>
            <a:off x="457200" y="3319272"/>
            <a:ext cx="8229600" cy="438912"/>
          </a:xfrm>
          <a:prstGeom prst="rect">
            <a:avLst/>
          </a:prstGeom>
          <a:solidFill>
            <a:srgbClr val="FFFFFF"/>
          </a:solidFill>
          <a:ln/>
        </p:spPr>
      </p:sp>
      <p:sp>
        <p:nvSpPr>
          <p:cNvPr id="27" name="Text 25"/>
          <p:cNvSpPr/>
          <p:nvPr/>
        </p:nvSpPr>
        <p:spPr>
          <a:xfrm>
            <a:off x="640080" y="3319272"/>
            <a:ext cx="2011680" cy="438912"/>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Google Drive</a:t>
            </a:r>
            <a:endParaRPr lang="en-US" sz="1100" dirty="0"/>
          </a:p>
        </p:txBody>
      </p:sp>
      <p:sp>
        <p:nvSpPr>
          <p:cNvPr id="28" name="Text 26"/>
          <p:cNvSpPr/>
          <p:nvPr/>
        </p:nvSpPr>
        <p:spPr>
          <a:xfrm>
            <a:off x="2743200" y="3319272"/>
            <a:ext cx="3200400" cy="438912"/>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Nextcloud Files</a:t>
            </a:r>
            <a:endParaRPr lang="en-US" sz="1100" dirty="0"/>
          </a:p>
        </p:txBody>
      </p:sp>
      <p:sp>
        <p:nvSpPr>
          <p:cNvPr id="29" name="Text 27"/>
          <p:cNvSpPr/>
          <p:nvPr/>
        </p:nvSpPr>
        <p:spPr>
          <a:xfrm>
            <a:off x="6035040" y="3319272"/>
            <a:ext cx="2468880" cy="438912"/>
          </a:xfrm>
          <a:prstGeom prst="rect">
            <a:avLst/>
          </a:prstGeom>
          <a:noFill/>
          <a:ln/>
        </p:spPr>
        <p:txBody>
          <a:bodyPr wrap="square" lIns="0" tIns="0" rIns="0" bIns="0" rtlCol="0" anchor="ctr"/>
          <a:lstStyle/>
          <a:p>
            <a:pPr indent="0" marL="0">
              <a:buNone/>
            </a:pPr>
            <a:r>
              <a:rPr lang="en-US" sz="1000" i="1" dirty="0">
                <a:solidFill>
                  <a:srgbClr val="0D6B4F"/>
                </a:solidFill>
                <a:latin typeface="Calibri" pitchFamily="34" charset="0"/>
                <a:ea typeface="Calibri" pitchFamily="34" charset="-122"/>
                <a:cs typeface="Calibri" pitchFamily="34" charset="-120"/>
              </a:rPr>
              <a:t>Synchronisation + collaboration</a:t>
            </a:r>
            <a:endParaRPr lang="en-US" sz="1000" dirty="0"/>
          </a:p>
        </p:txBody>
      </p:sp>
      <p:sp>
        <p:nvSpPr>
          <p:cNvPr id="30" name="Shape 28"/>
          <p:cNvSpPr/>
          <p:nvPr/>
        </p:nvSpPr>
        <p:spPr>
          <a:xfrm>
            <a:off x="457200" y="3794760"/>
            <a:ext cx="8229600" cy="438912"/>
          </a:xfrm>
          <a:prstGeom prst="rect">
            <a:avLst/>
          </a:prstGeom>
          <a:solidFill>
            <a:srgbClr val="E8F4F0"/>
          </a:solidFill>
          <a:ln/>
        </p:spPr>
      </p:sp>
      <p:sp>
        <p:nvSpPr>
          <p:cNvPr id="31" name="Text 29"/>
          <p:cNvSpPr/>
          <p:nvPr/>
        </p:nvSpPr>
        <p:spPr>
          <a:xfrm>
            <a:off x="640080" y="3794760"/>
            <a:ext cx="2011680" cy="438912"/>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Salesforce</a:t>
            </a:r>
            <a:endParaRPr lang="en-US" sz="1100" dirty="0"/>
          </a:p>
        </p:txBody>
      </p:sp>
      <p:sp>
        <p:nvSpPr>
          <p:cNvPr id="32" name="Text 30"/>
          <p:cNvSpPr/>
          <p:nvPr/>
        </p:nvSpPr>
        <p:spPr>
          <a:xfrm>
            <a:off x="2743200" y="3794760"/>
            <a:ext cx="3200400" cy="438912"/>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Odoo CRM</a:t>
            </a:r>
            <a:endParaRPr lang="en-US" sz="1100" dirty="0"/>
          </a:p>
        </p:txBody>
      </p:sp>
      <p:sp>
        <p:nvSpPr>
          <p:cNvPr id="33" name="Text 31"/>
          <p:cNvSpPr/>
          <p:nvPr/>
        </p:nvSpPr>
        <p:spPr>
          <a:xfrm>
            <a:off x="6035040" y="3794760"/>
            <a:ext cx="2468880" cy="438912"/>
          </a:xfrm>
          <a:prstGeom prst="rect">
            <a:avLst/>
          </a:prstGeom>
          <a:noFill/>
          <a:ln/>
        </p:spPr>
        <p:txBody>
          <a:bodyPr wrap="square" lIns="0" tIns="0" rIns="0" bIns="0" rtlCol="0" anchor="ctr"/>
          <a:lstStyle/>
          <a:p>
            <a:pPr indent="0" marL="0">
              <a:buNone/>
            </a:pPr>
            <a:r>
              <a:rPr lang="en-US" sz="1000" i="1" dirty="0">
                <a:solidFill>
                  <a:srgbClr val="0D6B4F"/>
                </a:solidFill>
                <a:latin typeface="Calibri" pitchFamily="34" charset="0"/>
                <a:ea typeface="Calibri" pitchFamily="34" charset="-122"/>
                <a:cs typeface="Calibri" pitchFamily="34" charset="-120"/>
              </a:rPr>
              <a:t>Open source, personnalisable</a:t>
            </a:r>
            <a:endParaRPr lang="en-US" sz="1000" dirty="0"/>
          </a:p>
        </p:txBody>
      </p:sp>
      <p:sp>
        <p:nvSpPr>
          <p:cNvPr id="34" name="Shape 32"/>
          <p:cNvSpPr/>
          <p:nvPr/>
        </p:nvSpPr>
        <p:spPr>
          <a:xfrm>
            <a:off x="457200" y="4270248"/>
            <a:ext cx="8229600" cy="438912"/>
          </a:xfrm>
          <a:prstGeom prst="rect">
            <a:avLst/>
          </a:prstGeom>
          <a:solidFill>
            <a:srgbClr val="FFFFFF"/>
          </a:solidFill>
          <a:ln/>
        </p:spPr>
      </p:sp>
      <p:sp>
        <p:nvSpPr>
          <p:cNvPr id="35" name="Text 33"/>
          <p:cNvSpPr/>
          <p:nvPr/>
        </p:nvSpPr>
        <p:spPr>
          <a:xfrm>
            <a:off x="640080" y="4270248"/>
            <a:ext cx="2011680" cy="438912"/>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Active Directory</a:t>
            </a:r>
            <a:endParaRPr lang="en-US" sz="1100" dirty="0"/>
          </a:p>
        </p:txBody>
      </p:sp>
      <p:sp>
        <p:nvSpPr>
          <p:cNvPr id="36" name="Text 34"/>
          <p:cNvSpPr/>
          <p:nvPr/>
        </p:nvSpPr>
        <p:spPr>
          <a:xfrm>
            <a:off x="2743200" y="4270248"/>
            <a:ext cx="3200400" cy="438912"/>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FreeIPA / Authentik</a:t>
            </a:r>
            <a:endParaRPr lang="en-US" sz="1100" dirty="0"/>
          </a:p>
        </p:txBody>
      </p:sp>
      <p:sp>
        <p:nvSpPr>
          <p:cNvPr id="37" name="Text 35"/>
          <p:cNvSpPr/>
          <p:nvPr/>
        </p:nvSpPr>
        <p:spPr>
          <a:xfrm>
            <a:off x="6035040" y="4270248"/>
            <a:ext cx="2468880" cy="438912"/>
          </a:xfrm>
          <a:prstGeom prst="rect">
            <a:avLst/>
          </a:prstGeom>
          <a:noFill/>
          <a:ln/>
        </p:spPr>
        <p:txBody>
          <a:bodyPr wrap="square" lIns="0" tIns="0" rIns="0" bIns="0" rtlCol="0" anchor="ctr"/>
          <a:lstStyle/>
          <a:p>
            <a:pPr indent="0" marL="0">
              <a:buNone/>
            </a:pPr>
            <a:r>
              <a:rPr lang="en-US" sz="1000" i="1" dirty="0">
                <a:solidFill>
                  <a:srgbClr val="0D6B4F"/>
                </a:solidFill>
                <a:latin typeface="Calibri" pitchFamily="34" charset="0"/>
                <a:ea typeface="Calibri" pitchFamily="34" charset="-122"/>
                <a:cs typeface="Calibri" pitchFamily="34" charset="-120"/>
              </a:rPr>
              <a:t>Identité sans Microsoft</a:t>
            </a:r>
            <a:endParaRPr lang="en-US" sz="1000" dirty="0"/>
          </a:p>
        </p:txBody>
      </p:sp>
      <p:sp>
        <p:nvSpPr>
          <p:cNvPr id="38" name="Shape 36"/>
          <p:cNvSpPr/>
          <p:nvPr/>
        </p:nvSpPr>
        <p:spPr>
          <a:xfrm>
            <a:off x="457200" y="4572000"/>
            <a:ext cx="8229600" cy="54864"/>
          </a:xfrm>
          <a:prstGeom prst="rect">
            <a:avLst/>
          </a:prstGeom>
          <a:solidFill>
            <a:srgbClr val="0D6B4F"/>
          </a:solidFill>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8F4F0"/>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18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0B1929"/>
                </a:solidFill>
                <a:latin typeface="Georgia" pitchFamily="34" charset="0"/>
                <a:ea typeface="Georgia" pitchFamily="34" charset="-122"/>
                <a:cs typeface="Georgia" pitchFamily="34" charset="-120"/>
              </a:rPr>
              <a:t>Ce n'est pas de la science-fiction</a:t>
            </a:r>
            <a:endParaRPr lang="en-US" sz="2800" dirty="0"/>
          </a:p>
        </p:txBody>
      </p:sp>
      <p:sp>
        <p:nvSpPr>
          <p:cNvPr id="6" name="Shape 4"/>
          <p:cNvSpPr/>
          <p:nvPr/>
        </p:nvSpPr>
        <p:spPr>
          <a:xfrm>
            <a:off x="457200" y="1005840"/>
            <a:ext cx="8229600" cy="128016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7" name="Shape 5"/>
          <p:cNvSpPr/>
          <p:nvPr/>
        </p:nvSpPr>
        <p:spPr>
          <a:xfrm>
            <a:off x="457200" y="1005840"/>
            <a:ext cx="73152" cy="1280160"/>
          </a:xfrm>
          <a:prstGeom prst="rect">
            <a:avLst/>
          </a:prstGeom>
          <a:solidFill>
            <a:srgbClr val="D4A843"/>
          </a:solidFill>
          <a:ln/>
        </p:spPr>
      </p:sp>
      <p:pic>
        <p:nvPicPr>
          <p:cNvPr id="8" name="Image 0" descr="preencoded.png">    </p:cNvPr>
          <p:cNvPicPr>
            <a:picLocks noChangeAspect="1"/>
          </p:cNvPicPr>
          <p:nvPr/>
        </p:nvPicPr>
        <p:blipFill>
          <a:blip r:embed="rId1"/>
          <a:stretch>
            <a:fillRect/>
          </a:stretch>
        </p:blipFill>
        <p:spPr>
          <a:xfrm>
            <a:off x="777240" y="1097280"/>
            <a:ext cx="365760" cy="365760"/>
          </a:xfrm>
          <a:prstGeom prst="rect">
            <a:avLst/>
          </a:prstGeom>
        </p:spPr>
      </p:pic>
      <p:sp>
        <p:nvSpPr>
          <p:cNvPr id="9" name="Text 6"/>
          <p:cNvSpPr/>
          <p:nvPr/>
        </p:nvSpPr>
        <p:spPr>
          <a:xfrm>
            <a:off x="1280160" y="1051560"/>
            <a:ext cx="7040880" cy="1188720"/>
          </a:xfrm>
          <a:prstGeom prst="rect">
            <a:avLst/>
          </a:prstGeom>
          <a:noFill/>
          <a:ln/>
        </p:spPr>
        <p:txBody>
          <a:bodyPr wrap="square" lIns="0" tIns="0" rIns="0" bIns="0" rtlCol="0" anchor="ctr"/>
          <a:lstStyle/>
          <a:p>
            <a:pPr indent="0" marL="0">
              <a:lnSpc>
                <a:spcPct val="135000"/>
              </a:lnSpc>
              <a:buNone/>
            </a:pPr>
            <a:r>
              <a:rPr lang="en-US" sz="1400" i="1" dirty="0">
                <a:solidFill>
                  <a:srgbClr val="0B1929"/>
                </a:solidFill>
                <a:latin typeface="Georgia" pitchFamily="34" charset="0"/>
                <a:ea typeface="Georgia" pitchFamily="34" charset="-122"/>
                <a:cs typeface="Georgia" pitchFamily="34" charset="-120"/>
              </a:rPr>
              <a:t>En 35 ans de carrière, j'ai bâti l'infrastructure complète du Fonds de solidarité FTQ — réseau, téléphonie, serveurs, sécurité. Aujourd'hui, je fais la même chose pour les PME, entièrement en logiciel libre, hébergé au Québec.</a:t>
            </a:r>
            <a:endParaRPr lang="en-US" sz="1400" dirty="0"/>
          </a:p>
        </p:txBody>
      </p:sp>
      <p:sp>
        <p:nvSpPr>
          <p:cNvPr id="10" name="Shape 7"/>
          <p:cNvSpPr/>
          <p:nvPr/>
        </p:nvSpPr>
        <p:spPr>
          <a:xfrm>
            <a:off x="457200" y="2560320"/>
            <a:ext cx="3931920" cy="868680"/>
          </a:xfrm>
          <a:prstGeom prst="rect">
            <a:avLst/>
          </a:prstGeom>
          <a:solidFill>
            <a:srgbClr val="FFFFFF"/>
          </a:solidFill>
          <a:ln/>
          <a:effectLst>
            <a:outerShdw sx="100000" sy="100000" kx="0" ky="0" algn="bl" rotWithShape="0" blurRad="76200" dist="25400" dir="8100000">
              <a:srgbClr val="000000">
                <a:alpha val="10000"/>
              </a:srgbClr>
            </a:outerShdw>
          </a:effectLst>
        </p:spPr>
      </p:sp>
      <p:pic>
        <p:nvPicPr>
          <p:cNvPr id="11" name="Image 1" descr="preencoded.png">    </p:cNvPr>
          <p:cNvPicPr>
            <a:picLocks noChangeAspect="1"/>
          </p:cNvPicPr>
          <p:nvPr/>
        </p:nvPicPr>
        <p:blipFill>
          <a:blip r:embed="rId2"/>
          <a:stretch>
            <a:fillRect/>
          </a:stretch>
        </p:blipFill>
        <p:spPr>
          <a:xfrm>
            <a:off x="594360" y="2743200"/>
            <a:ext cx="365760" cy="365760"/>
          </a:xfrm>
          <a:prstGeom prst="rect">
            <a:avLst/>
          </a:prstGeom>
        </p:spPr>
      </p:pic>
      <p:sp>
        <p:nvSpPr>
          <p:cNvPr id="12" name="Text 8"/>
          <p:cNvSpPr/>
          <p:nvPr/>
        </p:nvSpPr>
        <p:spPr>
          <a:xfrm>
            <a:off x="1097280" y="2606040"/>
            <a:ext cx="3017520" cy="320040"/>
          </a:xfrm>
          <a:prstGeom prst="rect">
            <a:avLst/>
          </a:prstGeom>
          <a:noFill/>
          <a:ln/>
        </p:spPr>
        <p:txBody>
          <a:bodyPr wrap="square" lIns="0" tIns="0" rIns="0" bIns="0" rtlCol="0" anchor="ctr"/>
          <a:lstStyle/>
          <a:p>
            <a:pPr indent="0" marL="0">
              <a:buNone/>
            </a:pPr>
            <a:r>
              <a:rPr lang="en-US" sz="1300" b="1" dirty="0">
                <a:solidFill>
                  <a:srgbClr val="0B1929"/>
                </a:solidFill>
                <a:latin typeface="Calibri" pitchFamily="34" charset="0"/>
                <a:ea typeface="Calibri" pitchFamily="34" charset="-122"/>
                <a:cs typeface="Calibri" pitchFamily="34" charset="-120"/>
              </a:rPr>
              <a:t>Infrastructure complète</a:t>
            </a:r>
            <a:endParaRPr lang="en-US" sz="1300" dirty="0"/>
          </a:p>
        </p:txBody>
      </p:sp>
      <p:sp>
        <p:nvSpPr>
          <p:cNvPr id="13" name="Text 9"/>
          <p:cNvSpPr/>
          <p:nvPr/>
        </p:nvSpPr>
        <p:spPr>
          <a:xfrm>
            <a:off x="1097280" y="2926080"/>
            <a:ext cx="3017520" cy="411480"/>
          </a:xfrm>
          <a:prstGeom prst="rect">
            <a:avLst/>
          </a:prstGeom>
          <a:noFill/>
          <a:ln/>
        </p:spPr>
        <p:txBody>
          <a:bodyPr wrap="square" lIns="0" tIns="0" rIns="0" bIns="0" rtlCol="0" anchor="ctr"/>
          <a:lstStyle/>
          <a:p>
            <a:pPr indent="0" marL="0">
              <a:buNone/>
            </a:pPr>
            <a:r>
              <a:rPr lang="en-US" sz="1000" dirty="0">
                <a:solidFill>
                  <a:srgbClr val="4A5568"/>
                </a:solidFill>
                <a:latin typeface="Calibri" pitchFamily="34" charset="0"/>
                <a:ea typeface="Calibri" pitchFamily="34" charset="-122"/>
                <a:cs typeface="Calibri" pitchFamily="34" charset="-120"/>
              </a:rPr>
              <a:t>Clusters Proxmox, stockage Ceph, réseau Open vSwitch — tout en production, tout en libre.</a:t>
            </a:r>
            <a:endParaRPr lang="en-US" sz="1000" dirty="0"/>
          </a:p>
        </p:txBody>
      </p:sp>
      <p:sp>
        <p:nvSpPr>
          <p:cNvPr id="14" name="Shape 10"/>
          <p:cNvSpPr/>
          <p:nvPr/>
        </p:nvSpPr>
        <p:spPr>
          <a:xfrm>
            <a:off x="457200" y="3566160"/>
            <a:ext cx="3931920" cy="868680"/>
          </a:xfrm>
          <a:prstGeom prst="rect">
            <a:avLst/>
          </a:prstGeom>
          <a:solidFill>
            <a:srgbClr val="FFFFFF"/>
          </a:solidFill>
          <a:ln/>
          <a:effectLst>
            <a:outerShdw sx="100000" sy="100000" kx="0" ky="0" algn="bl" rotWithShape="0" blurRad="76200" dist="25400" dir="8100000">
              <a:srgbClr val="000000">
                <a:alpha val="10000"/>
              </a:srgbClr>
            </a:outerShdw>
          </a:effectLst>
        </p:spPr>
      </p:sp>
      <p:pic>
        <p:nvPicPr>
          <p:cNvPr id="15" name="Image 2" descr="preencoded.png">    </p:cNvPr>
          <p:cNvPicPr>
            <a:picLocks noChangeAspect="1"/>
          </p:cNvPicPr>
          <p:nvPr/>
        </p:nvPicPr>
        <p:blipFill>
          <a:blip r:embed="rId3"/>
          <a:stretch>
            <a:fillRect/>
          </a:stretch>
        </p:blipFill>
        <p:spPr>
          <a:xfrm>
            <a:off x="594360" y="3749040"/>
            <a:ext cx="365760" cy="365760"/>
          </a:xfrm>
          <a:prstGeom prst="rect">
            <a:avLst/>
          </a:prstGeom>
        </p:spPr>
      </p:pic>
      <p:sp>
        <p:nvSpPr>
          <p:cNvPr id="16" name="Text 11"/>
          <p:cNvSpPr/>
          <p:nvPr/>
        </p:nvSpPr>
        <p:spPr>
          <a:xfrm>
            <a:off x="1097280" y="3611880"/>
            <a:ext cx="3017520" cy="320040"/>
          </a:xfrm>
          <a:prstGeom prst="rect">
            <a:avLst/>
          </a:prstGeom>
          <a:noFill/>
          <a:ln/>
        </p:spPr>
        <p:txBody>
          <a:bodyPr wrap="square" lIns="0" tIns="0" rIns="0" bIns="0" rtlCol="0" anchor="ctr"/>
          <a:lstStyle/>
          <a:p>
            <a:pPr indent="0" marL="0">
              <a:buNone/>
            </a:pPr>
            <a:r>
              <a:rPr lang="en-US" sz="1300" b="1" dirty="0">
                <a:solidFill>
                  <a:srgbClr val="0B1929"/>
                </a:solidFill>
                <a:latin typeface="Calibri" pitchFamily="34" charset="0"/>
                <a:ea typeface="Calibri" pitchFamily="34" charset="-122"/>
                <a:cs typeface="Calibri" pitchFamily="34" charset="-120"/>
              </a:rPr>
              <a:t>Sécurité auditable</a:t>
            </a:r>
            <a:endParaRPr lang="en-US" sz="1300" dirty="0"/>
          </a:p>
        </p:txBody>
      </p:sp>
      <p:sp>
        <p:nvSpPr>
          <p:cNvPr id="17" name="Text 12"/>
          <p:cNvSpPr/>
          <p:nvPr/>
        </p:nvSpPr>
        <p:spPr>
          <a:xfrm>
            <a:off x="1097280" y="3931920"/>
            <a:ext cx="3017520" cy="411480"/>
          </a:xfrm>
          <a:prstGeom prst="rect">
            <a:avLst/>
          </a:prstGeom>
          <a:noFill/>
          <a:ln/>
        </p:spPr>
        <p:txBody>
          <a:bodyPr wrap="square" lIns="0" tIns="0" rIns="0" bIns="0" rtlCol="0" anchor="ctr"/>
          <a:lstStyle/>
          <a:p>
            <a:pPr indent="0" marL="0">
              <a:buNone/>
            </a:pPr>
            <a:r>
              <a:rPr lang="en-US" sz="1000" dirty="0">
                <a:solidFill>
                  <a:srgbClr val="4A5568"/>
                </a:solidFill>
                <a:latin typeface="Calibri" pitchFamily="34" charset="0"/>
                <a:ea typeface="Calibri" pitchFamily="34" charset="-122"/>
                <a:cs typeface="Calibri" pitchFamily="34" charset="-120"/>
              </a:rPr>
              <a:t>Pare-feu, VPN, monitoring — pas une seule boîte noire propriétaire dans la chaîne.</a:t>
            </a:r>
            <a:endParaRPr lang="en-US" sz="1000" dirty="0"/>
          </a:p>
        </p:txBody>
      </p:sp>
      <p:sp>
        <p:nvSpPr>
          <p:cNvPr id="18" name="Shape 13"/>
          <p:cNvSpPr/>
          <p:nvPr/>
        </p:nvSpPr>
        <p:spPr>
          <a:xfrm>
            <a:off x="4754880" y="2560320"/>
            <a:ext cx="3931920" cy="868680"/>
          </a:xfrm>
          <a:prstGeom prst="rect">
            <a:avLst/>
          </a:prstGeom>
          <a:solidFill>
            <a:srgbClr val="FFFFFF"/>
          </a:solidFill>
          <a:ln/>
          <a:effectLst>
            <a:outerShdw sx="100000" sy="100000" kx="0" ky="0" algn="bl" rotWithShape="0" blurRad="76200" dist="25400" dir="8100000">
              <a:srgbClr val="000000">
                <a:alpha val="10000"/>
              </a:srgbClr>
            </a:outerShdw>
          </a:effectLst>
        </p:spPr>
      </p:sp>
      <p:pic>
        <p:nvPicPr>
          <p:cNvPr id="19" name="Image 3" descr="preencoded.png">    </p:cNvPr>
          <p:cNvPicPr>
            <a:picLocks noChangeAspect="1"/>
          </p:cNvPicPr>
          <p:nvPr/>
        </p:nvPicPr>
        <p:blipFill>
          <a:blip r:embed="rId4"/>
          <a:stretch>
            <a:fillRect/>
          </a:stretch>
        </p:blipFill>
        <p:spPr>
          <a:xfrm>
            <a:off x="4892040" y="2743200"/>
            <a:ext cx="365760" cy="365760"/>
          </a:xfrm>
          <a:prstGeom prst="rect">
            <a:avLst/>
          </a:prstGeom>
        </p:spPr>
      </p:pic>
      <p:sp>
        <p:nvSpPr>
          <p:cNvPr id="20" name="Text 14"/>
          <p:cNvSpPr/>
          <p:nvPr/>
        </p:nvSpPr>
        <p:spPr>
          <a:xfrm>
            <a:off x="5394960" y="2606040"/>
            <a:ext cx="3017520" cy="320040"/>
          </a:xfrm>
          <a:prstGeom prst="rect">
            <a:avLst/>
          </a:prstGeom>
          <a:noFill/>
          <a:ln/>
        </p:spPr>
        <p:txBody>
          <a:bodyPr wrap="square" lIns="0" tIns="0" rIns="0" bIns="0" rtlCol="0" anchor="ctr"/>
          <a:lstStyle/>
          <a:p>
            <a:pPr indent="0" marL="0">
              <a:buNone/>
            </a:pPr>
            <a:r>
              <a:rPr lang="en-US" sz="1300" b="1" dirty="0">
                <a:solidFill>
                  <a:srgbClr val="0B1929"/>
                </a:solidFill>
                <a:latin typeface="Calibri" pitchFamily="34" charset="0"/>
                <a:ea typeface="Calibri" pitchFamily="34" charset="-122"/>
                <a:cs typeface="Calibri" pitchFamily="34" charset="-120"/>
              </a:rPr>
              <a:t>Automatisation IaC</a:t>
            </a:r>
            <a:endParaRPr lang="en-US" sz="1300" dirty="0"/>
          </a:p>
        </p:txBody>
      </p:sp>
      <p:sp>
        <p:nvSpPr>
          <p:cNvPr id="21" name="Text 15"/>
          <p:cNvSpPr/>
          <p:nvPr/>
        </p:nvSpPr>
        <p:spPr>
          <a:xfrm>
            <a:off x="5394960" y="2926080"/>
            <a:ext cx="3017520" cy="411480"/>
          </a:xfrm>
          <a:prstGeom prst="rect">
            <a:avLst/>
          </a:prstGeom>
          <a:noFill/>
          <a:ln/>
        </p:spPr>
        <p:txBody>
          <a:bodyPr wrap="square" lIns="0" tIns="0" rIns="0" bIns="0" rtlCol="0" anchor="ctr"/>
          <a:lstStyle/>
          <a:p>
            <a:pPr indent="0" marL="0">
              <a:buNone/>
            </a:pPr>
            <a:r>
              <a:rPr lang="en-US" sz="1000" dirty="0">
                <a:solidFill>
                  <a:srgbClr val="4A5568"/>
                </a:solidFill>
                <a:latin typeface="Calibri" pitchFamily="34" charset="0"/>
                <a:ea typeface="Calibri" pitchFamily="34" charset="-122"/>
                <a:cs typeface="Calibri" pitchFamily="34" charset="-120"/>
              </a:rPr>
              <a:t>Déploiement reproductible par Ansible. Infrastructure as Code, standards ouverts.</a:t>
            </a:r>
            <a:endParaRPr lang="en-US" sz="1000" dirty="0"/>
          </a:p>
        </p:txBody>
      </p:sp>
      <p:sp>
        <p:nvSpPr>
          <p:cNvPr id="22" name="Shape 16"/>
          <p:cNvSpPr/>
          <p:nvPr/>
        </p:nvSpPr>
        <p:spPr>
          <a:xfrm>
            <a:off x="4754880" y="3566160"/>
            <a:ext cx="3931920" cy="868680"/>
          </a:xfrm>
          <a:prstGeom prst="rect">
            <a:avLst/>
          </a:prstGeom>
          <a:solidFill>
            <a:srgbClr val="FFFFFF"/>
          </a:solidFill>
          <a:ln/>
          <a:effectLst>
            <a:outerShdw sx="100000" sy="100000" kx="0" ky="0" algn="bl" rotWithShape="0" blurRad="76200" dist="25400" dir="8100000">
              <a:srgbClr val="000000">
                <a:alpha val="10000"/>
              </a:srgbClr>
            </a:outerShdw>
          </a:effectLst>
        </p:spPr>
      </p:sp>
      <p:pic>
        <p:nvPicPr>
          <p:cNvPr id="23" name="Image 4" descr="preencoded.png">    </p:cNvPr>
          <p:cNvPicPr>
            <a:picLocks noChangeAspect="1"/>
          </p:cNvPicPr>
          <p:nvPr/>
        </p:nvPicPr>
        <p:blipFill>
          <a:blip r:embed="rId5"/>
          <a:stretch>
            <a:fillRect/>
          </a:stretch>
        </p:blipFill>
        <p:spPr>
          <a:xfrm>
            <a:off x="4892040" y="3749040"/>
            <a:ext cx="365760" cy="365760"/>
          </a:xfrm>
          <a:prstGeom prst="rect">
            <a:avLst/>
          </a:prstGeom>
        </p:spPr>
      </p:pic>
      <p:sp>
        <p:nvSpPr>
          <p:cNvPr id="24" name="Text 17"/>
          <p:cNvSpPr/>
          <p:nvPr/>
        </p:nvSpPr>
        <p:spPr>
          <a:xfrm>
            <a:off x="5394960" y="3611880"/>
            <a:ext cx="3017520" cy="320040"/>
          </a:xfrm>
          <a:prstGeom prst="rect">
            <a:avLst/>
          </a:prstGeom>
          <a:noFill/>
          <a:ln/>
        </p:spPr>
        <p:txBody>
          <a:bodyPr wrap="square" lIns="0" tIns="0" rIns="0" bIns="0" rtlCol="0" anchor="ctr"/>
          <a:lstStyle/>
          <a:p>
            <a:pPr indent="0" marL="0">
              <a:buNone/>
            </a:pPr>
            <a:r>
              <a:rPr lang="en-US" sz="1300" b="1" dirty="0">
                <a:solidFill>
                  <a:srgbClr val="0B1929"/>
                </a:solidFill>
                <a:latin typeface="Calibri" pitchFamily="34" charset="0"/>
                <a:ea typeface="Calibri" pitchFamily="34" charset="-122"/>
                <a:cs typeface="Calibri" pitchFamily="34" charset="-120"/>
              </a:rPr>
              <a:t>Clients en production</a:t>
            </a:r>
            <a:endParaRPr lang="en-US" sz="1300" dirty="0"/>
          </a:p>
        </p:txBody>
      </p:sp>
      <p:sp>
        <p:nvSpPr>
          <p:cNvPr id="25" name="Text 18"/>
          <p:cNvSpPr/>
          <p:nvPr/>
        </p:nvSpPr>
        <p:spPr>
          <a:xfrm>
            <a:off x="5394960" y="3931920"/>
            <a:ext cx="3017520" cy="411480"/>
          </a:xfrm>
          <a:prstGeom prst="rect">
            <a:avLst/>
          </a:prstGeom>
          <a:noFill/>
          <a:ln/>
        </p:spPr>
        <p:txBody>
          <a:bodyPr wrap="square" lIns="0" tIns="0" rIns="0" bIns="0" rtlCol="0" anchor="ctr"/>
          <a:lstStyle/>
          <a:p>
            <a:pPr indent="0" marL="0">
              <a:buNone/>
            </a:pPr>
            <a:r>
              <a:rPr lang="en-US" sz="1000" dirty="0">
                <a:solidFill>
                  <a:srgbClr val="4A5568"/>
                </a:solidFill>
                <a:latin typeface="Calibri" pitchFamily="34" charset="0"/>
                <a:ea typeface="Calibri" pitchFamily="34" charset="-122"/>
                <a:cs typeface="Calibri" pitchFamily="34" charset="-120"/>
              </a:rPr>
              <a:t>Des PME au Québec, en France, en Tunisie et aux États-Unis opèrent déjà sur ce modèle.</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19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sp>
        <p:nvSpPr>
          <p:cNvPr id="4" name="Text 2"/>
          <p:cNvSpPr/>
          <p:nvPr/>
        </p:nvSpPr>
        <p:spPr>
          <a:xfrm>
            <a:off x="457200" y="1371600"/>
            <a:ext cx="1828800" cy="365760"/>
          </a:xfrm>
          <a:prstGeom prst="rect">
            <a:avLst/>
          </a:prstGeom>
          <a:noFill/>
          <a:ln/>
        </p:spPr>
        <p:txBody>
          <a:bodyPr wrap="square" lIns="0" tIns="0" rIns="0" bIns="0" rtlCol="0" anchor="ctr"/>
          <a:lstStyle/>
          <a:p>
            <a:pPr indent="0" marL="0">
              <a:buNone/>
            </a:pPr>
            <a:r>
              <a:rPr lang="en-US" sz="1200" spc="400" kern="0" dirty="0">
                <a:solidFill>
                  <a:srgbClr val="15A67A"/>
                </a:solidFill>
                <a:latin typeface="Calibri" pitchFamily="34" charset="0"/>
                <a:ea typeface="Calibri" pitchFamily="34" charset="-122"/>
                <a:cs typeface="Calibri" pitchFamily="34" charset="-120"/>
              </a:rPr>
              <a:t>PARTIE 06</a:t>
            </a:r>
            <a:endParaRPr lang="en-US" sz="1200" dirty="0"/>
          </a:p>
        </p:txBody>
      </p:sp>
      <p:sp>
        <p:nvSpPr>
          <p:cNvPr id="5" name="Text 3"/>
          <p:cNvSpPr/>
          <p:nvPr/>
        </p:nvSpPr>
        <p:spPr>
          <a:xfrm>
            <a:off x="457200" y="1828800"/>
            <a:ext cx="5486400" cy="1828800"/>
          </a:xfrm>
          <a:prstGeom prst="rect">
            <a:avLst/>
          </a:prstGeom>
          <a:noFill/>
          <a:ln/>
        </p:spPr>
        <p:txBody>
          <a:bodyPr wrap="square" lIns="0" tIns="0" rIns="0" bIns="0" rtlCol="0" anchor="ctr"/>
          <a:lstStyle/>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Le chemin vers</a:t>
            </a:r>
            <a:endParaRPr lang="en-US" sz="4200" dirty="0"/>
          </a:p>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la souveraineté</a:t>
            </a:r>
            <a:endParaRPr lang="en-US" sz="4200" dirty="0"/>
          </a:p>
        </p:txBody>
      </p:sp>
      <p:sp>
        <p:nvSpPr>
          <p:cNvPr id="6" name="Shape 4"/>
          <p:cNvSpPr/>
          <p:nvPr/>
        </p:nvSpPr>
        <p:spPr>
          <a:xfrm>
            <a:off x="457200" y="3749040"/>
            <a:ext cx="2286000" cy="0"/>
          </a:xfrm>
          <a:prstGeom prst="line">
            <a:avLst/>
          </a:prstGeom>
          <a:noFill/>
          <a:ln w="25400">
            <a:solidFill>
              <a:srgbClr val="D4A843"/>
            </a:solidFill>
            <a:prstDash val="solid"/>
          </a:ln>
        </p:spPr>
      </p:sp>
      <p:pic>
        <p:nvPicPr>
          <p:cNvPr id="7" name="Image 0" descr="preencoded.png">    </p:cNvPr>
          <p:cNvPicPr>
            <a:picLocks noChangeAspect="1"/>
          </p:cNvPicPr>
          <p:nvPr/>
        </p:nvPicPr>
        <p:blipFill>
          <a:blip r:embed="rId1">
            <a:alphaModFix amt="18000"/>
          </a:blip>
          <a:stretch>
            <a:fillRect/>
          </a:stretch>
        </p:blipFill>
        <p:spPr>
          <a:xfrm>
            <a:off x="7132320" y="1371600"/>
            <a:ext cx="1645920" cy="16459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AFA"/>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2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3200" b="1" dirty="0">
                <a:solidFill>
                  <a:srgbClr val="0B1929"/>
                </a:solidFill>
                <a:latin typeface="Georgia" pitchFamily="34" charset="0"/>
                <a:ea typeface="Georgia" pitchFamily="34" charset="-122"/>
                <a:cs typeface="Georgia" pitchFamily="34" charset="-120"/>
              </a:rPr>
              <a:t>Parcours de cette conférence</a:t>
            </a:r>
            <a:endParaRPr lang="en-US" sz="3200" dirty="0"/>
          </a:p>
        </p:txBody>
      </p:sp>
      <p:sp>
        <p:nvSpPr>
          <p:cNvPr id="6" name="Shape 4"/>
          <p:cNvSpPr/>
          <p:nvPr/>
        </p:nvSpPr>
        <p:spPr>
          <a:xfrm>
            <a:off x="457200" y="1097280"/>
            <a:ext cx="8229600" cy="548640"/>
          </a:xfrm>
          <a:prstGeom prst="rect">
            <a:avLst/>
          </a:prstGeom>
          <a:solidFill>
            <a:srgbClr val="FFFFFF"/>
          </a:solidFill>
          <a:ln/>
        </p:spPr>
      </p:sp>
      <p:sp>
        <p:nvSpPr>
          <p:cNvPr id="7" name="Shape 5"/>
          <p:cNvSpPr/>
          <p:nvPr/>
        </p:nvSpPr>
        <p:spPr>
          <a:xfrm>
            <a:off x="457200" y="1097280"/>
            <a:ext cx="64008" cy="548640"/>
          </a:xfrm>
          <a:prstGeom prst="rect">
            <a:avLst/>
          </a:prstGeom>
          <a:solidFill>
            <a:srgbClr val="0D6B4F"/>
          </a:solidFill>
          <a:ln/>
        </p:spPr>
      </p:sp>
      <p:pic>
        <p:nvPicPr>
          <p:cNvPr id="8" name="Image 0" descr="preencoded.png">    </p:cNvPr>
          <p:cNvPicPr>
            <a:picLocks noChangeAspect="1"/>
          </p:cNvPicPr>
          <p:nvPr/>
        </p:nvPicPr>
        <p:blipFill>
          <a:blip r:embed="rId1"/>
          <a:stretch>
            <a:fillRect/>
          </a:stretch>
        </p:blipFill>
        <p:spPr>
          <a:xfrm>
            <a:off x="731520" y="1188720"/>
            <a:ext cx="347472" cy="347472"/>
          </a:xfrm>
          <a:prstGeom prst="rect">
            <a:avLst/>
          </a:prstGeom>
        </p:spPr>
      </p:pic>
      <p:sp>
        <p:nvSpPr>
          <p:cNvPr id="9" name="Text 6"/>
          <p:cNvSpPr/>
          <p:nvPr/>
        </p:nvSpPr>
        <p:spPr>
          <a:xfrm>
            <a:off x="1234440" y="1097280"/>
            <a:ext cx="457200" cy="548640"/>
          </a:xfrm>
          <a:prstGeom prst="rect">
            <a:avLst/>
          </a:prstGeom>
          <a:noFill/>
          <a:ln/>
        </p:spPr>
        <p:txBody>
          <a:bodyPr wrap="square" lIns="0" tIns="0" rIns="0" bIns="0" rtlCol="0" anchor="ctr"/>
          <a:lstStyle/>
          <a:p>
            <a:pPr indent="0" marL="0">
              <a:buNone/>
            </a:pPr>
            <a:r>
              <a:rPr lang="en-US" sz="1400" b="1" dirty="0">
                <a:solidFill>
                  <a:srgbClr val="0D6B4F"/>
                </a:solidFill>
                <a:latin typeface="Calibri" pitchFamily="34" charset="0"/>
                <a:ea typeface="Calibri" pitchFamily="34" charset="-122"/>
                <a:cs typeface="Calibri" pitchFamily="34" charset="-120"/>
              </a:rPr>
              <a:t>01</a:t>
            </a:r>
            <a:endParaRPr lang="en-US" sz="1400" dirty="0"/>
          </a:p>
        </p:txBody>
      </p:sp>
      <p:sp>
        <p:nvSpPr>
          <p:cNvPr id="10" name="Text 7"/>
          <p:cNvSpPr/>
          <p:nvPr/>
        </p:nvSpPr>
        <p:spPr>
          <a:xfrm>
            <a:off x="1691640" y="1097280"/>
            <a:ext cx="3200400" cy="548640"/>
          </a:xfrm>
          <a:prstGeom prst="rect">
            <a:avLst/>
          </a:prstGeom>
          <a:noFill/>
          <a:ln/>
        </p:spPr>
        <p:txBody>
          <a:bodyPr wrap="square" lIns="0" tIns="0" rIns="0" bIns="0" rtlCol="0" anchor="ctr"/>
          <a:lstStyle/>
          <a:p>
            <a:pPr indent="0" marL="0">
              <a:buNone/>
            </a:pPr>
            <a:r>
              <a:rPr lang="en-US" sz="1500" b="1" dirty="0">
                <a:solidFill>
                  <a:srgbClr val="0B1929"/>
                </a:solidFill>
                <a:latin typeface="Calibri" pitchFamily="34" charset="0"/>
                <a:ea typeface="Calibri" pitchFamily="34" charset="-122"/>
                <a:cs typeface="Calibri" pitchFamily="34" charset="-120"/>
              </a:rPr>
              <a:t>L'état des lieux</a:t>
            </a:r>
            <a:endParaRPr lang="en-US" sz="1500" dirty="0"/>
          </a:p>
        </p:txBody>
      </p:sp>
      <p:sp>
        <p:nvSpPr>
          <p:cNvPr id="11" name="Text 8"/>
          <p:cNvSpPr/>
          <p:nvPr/>
        </p:nvSpPr>
        <p:spPr>
          <a:xfrm>
            <a:off x="5029200" y="1097280"/>
            <a:ext cx="3474720" cy="548640"/>
          </a:xfrm>
          <a:prstGeom prst="rect">
            <a:avLst/>
          </a:prstGeom>
          <a:noFill/>
          <a:ln/>
        </p:spPr>
        <p:txBody>
          <a:bodyPr wrap="square" lIns="0" tIns="0" rIns="0" bIns="0" rtlCol="0" anchor="ctr"/>
          <a:lstStyle/>
          <a:p>
            <a:pPr indent="0" marL="0">
              <a:buNone/>
            </a:pPr>
            <a:r>
              <a:rPr lang="en-US" sz="1200" i="1" dirty="0">
                <a:solidFill>
                  <a:srgbClr val="4A5568"/>
                </a:solidFill>
                <a:latin typeface="Calibri Light" pitchFamily="34" charset="0"/>
                <a:ea typeface="Calibri Light" pitchFamily="34" charset="-122"/>
                <a:cs typeface="Calibri Light" pitchFamily="34" charset="-120"/>
              </a:rPr>
              <a:t>À quel point sommes-nous dépendants ?</a:t>
            </a:r>
            <a:endParaRPr lang="en-US" sz="1200" dirty="0"/>
          </a:p>
        </p:txBody>
      </p:sp>
      <p:sp>
        <p:nvSpPr>
          <p:cNvPr id="12" name="Shape 9"/>
          <p:cNvSpPr/>
          <p:nvPr/>
        </p:nvSpPr>
        <p:spPr>
          <a:xfrm>
            <a:off x="457200" y="1719072"/>
            <a:ext cx="8229600" cy="548640"/>
          </a:xfrm>
          <a:prstGeom prst="rect">
            <a:avLst/>
          </a:prstGeom>
          <a:solidFill>
            <a:srgbClr val="E8F4F0"/>
          </a:solidFill>
          <a:ln/>
        </p:spPr>
      </p:sp>
      <p:sp>
        <p:nvSpPr>
          <p:cNvPr id="13" name="Shape 10"/>
          <p:cNvSpPr/>
          <p:nvPr/>
        </p:nvSpPr>
        <p:spPr>
          <a:xfrm>
            <a:off x="457200" y="1719072"/>
            <a:ext cx="64008" cy="548640"/>
          </a:xfrm>
          <a:prstGeom prst="rect">
            <a:avLst/>
          </a:prstGeom>
          <a:solidFill>
            <a:srgbClr val="0D6B4F"/>
          </a:solidFill>
          <a:ln/>
        </p:spPr>
      </p:sp>
      <p:pic>
        <p:nvPicPr>
          <p:cNvPr id="14" name="Image 1" descr="preencoded.png">    </p:cNvPr>
          <p:cNvPicPr>
            <a:picLocks noChangeAspect="1"/>
          </p:cNvPicPr>
          <p:nvPr/>
        </p:nvPicPr>
        <p:blipFill>
          <a:blip r:embed="rId2"/>
          <a:stretch>
            <a:fillRect/>
          </a:stretch>
        </p:blipFill>
        <p:spPr>
          <a:xfrm>
            <a:off x="731520" y="1810512"/>
            <a:ext cx="347472" cy="347472"/>
          </a:xfrm>
          <a:prstGeom prst="rect">
            <a:avLst/>
          </a:prstGeom>
        </p:spPr>
      </p:pic>
      <p:sp>
        <p:nvSpPr>
          <p:cNvPr id="15" name="Text 11"/>
          <p:cNvSpPr/>
          <p:nvPr/>
        </p:nvSpPr>
        <p:spPr>
          <a:xfrm>
            <a:off x="1234440" y="1719072"/>
            <a:ext cx="457200" cy="548640"/>
          </a:xfrm>
          <a:prstGeom prst="rect">
            <a:avLst/>
          </a:prstGeom>
          <a:noFill/>
          <a:ln/>
        </p:spPr>
        <p:txBody>
          <a:bodyPr wrap="square" lIns="0" tIns="0" rIns="0" bIns="0" rtlCol="0" anchor="ctr"/>
          <a:lstStyle/>
          <a:p>
            <a:pPr indent="0" marL="0">
              <a:buNone/>
            </a:pPr>
            <a:r>
              <a:rPr lang="en-US" sz="1400" b="1" dirty="0">
                <a:solidFill>
                  <a:srgbClr val="0D6B4F"/>
                </a:solidFill>
                <a:latin typeface="Calibri" pitchFamily="34" charset="0"/>
                <a:ea typeface="Calibri" pitchFamily="34" charset="-122"/>
                <a:cs typeface="Calibri" pitchFamily="34" charset="-120"/>
              </a:rPr>
              <a:t>02</a:t>
            </a:r>
            <a:endParaRPr lang="en-US" sz="1400" dirty="0"/>
          </a:p>
        </p:txBody>
      </p:sp>
      <p:sp>
        <p:nvSpPr>
          <p:cNvPr id="16" name="Text 12"/>
          <p:cNvSpPr/>
          <p:nvPr/>
        </p:nvSpPr>
        <p:spPr>
          <a:xfrm>
            <a:off x="1691640" y="1719072"/>
            <a:ext cx="3200400" cy="548640"/>
          </a:xfrm>
          <a:prstGeom prst="rect">
            <a:avLst/>
          </a:prstGeom>
          <a:noFill/>
          <a:ln/>
        </p:spPr>
        <p:txBody>
          <a:bodyPr wrap="square" lIns="0" tIns="0" rIns="0" bIns="0" rtlCol="0" anchor="ctr"/>
          <a:lstStyle/>
          <a:p>
            <a:pPr indent="0" marL="0">
              <a:buNone/>
            </a:pPr>
            <a:r>
              <a:rPr lang="en-US" sz="1500" b="1" dirty="0">
                <a:solidFill>
                  <a:srgbClr val="0B1929"/>
                </a:solidFill>
                <a:latin typeface="Calibri" pitchFamily="34" charset="0"/>
                <a:ea typeface="Calibri" pitchFamily="34" charset="-122"/>
                <a:cs typeface="Calibri" pitchFamily="34" charset="-120"/>
              </a:rPr>
              <a:t>Le modèle colonial</a:t>
            </a:r>
            <a:endParaRPr lang="en-US" sz="1500" dirty="0"/>
          </a:p>
        </p:txBody>
      </p:sp>
      <p:sp>
        <p:nvSpPr>
          <p:cNvPr id="17" name="Text 13"/>
          <p:cNvSpPr/>
          <p:nvPr/>
        </p:nvSpPr>
        <p:spPr>
          <a:xfrm>
            <a:off x="5029200" y="1719072"/>
            <a:ext cx="3474720" cy="548640"/>
          </a:xfrm>
          <a:prstGeom prst="rect">
            <a:avLst/>
          </a:prstGeom>
          <a:noFill/>
          <a:ln/>
        </p:spPr>
        <p:txBody>
          <a:bodyPr wrap="square" lIns="0" tIns="0" rIns="0" bIns="0" rtlCol="0" anchor="ctr"/>
          <a:lstStyle/>
          <a:p>
            <a:pPr indent="0" marL="0">
              <a:buNone/>
            </a:pPr>
            <a:r>
              <a:rPr lang="en-US" sz="1200" i="1" dirty="0">
                <a:solidFill>
                  <a:srgbClr val="4A5568"/>
                </a:solidFill>
                <a:latin typeface="Calibri Light" pitchFamily="34" charset="0"/>
                <a:ea typeface="Calibri Light" pitchFamily="34" charset="-122"/>
                <a:cs typeface="Calibri Light" pitchFamily="34" charset="-120"/>
              </a:rPr>
              <a:t>Extraction, dépendance, contrôle</a:t>
            </a:r>
            <a:endParaRPr lang="en-US" sz="1200" dirty="0"/>
          </a:p>
        </p:txBody>
      </p:sp>
      <p:sp>
        <p:nvSpPr>
          <p:cNvPr id="18" name="Shape 14"/>
          <p:cNvSpPr/>
          <p:nvPr/>
        </p:nvSpPr>
        <p:spPr>
          <a:xfrm>
            <a:off x="457200" y="2340864"/>
            <a:ext cx="8229600" cy="548640"/>
          </a:xfrm>
          <a:prstGeom prst="rect">
            <a:avLst/>
          </a:prstGeom>
          <a:solidFill>
            <a:srgbClr val="FFFFFF"/>
          </a:solidFill>
          <a:ln/>
        </p:spPr>
      </p:sp>
      <p:sp>
        <p:nvSpPr>
          <p:cNvPr id="19" name="Shape 15"/>
          <p:cNvSpPr/>
          <p:nvPr/>
        </p:nvSpPr>
        <p:spPr>
          <a:xfrm>
            <a:off x="457200" y="2340864"/>
            <a:ext cx="64008" cy="548640"/>
          </a:xfrm>
          <a:prstGeom prst="rect">
            <a:avLst/>
          </a:prstGeom>
          <a:solidFill>
            <a:srgbClr val="0D6B4F"/>
          </a:solidFill>
          <a:ln/>
        </p:spPr>
      </p:sp>
      <p:pic>
        <p:nvPicPr>
          <p:cNvPr id="20" name="Image 2" descr="preencoded.png">    </p:cNvPr>
          <p:cNvPicPr>
            <a:picLocks noChangeAspect="1"/>
          </p:cNvPicPr>
          <p:nvPr/>
        </p:nvPicPr>
        <p:blipFill>
          <a:blip r:embed="rId3"/>
          <a:stretch>
            <a:fillRect/>
          </a:stretch>
        </p:blipFill>
        <p:spPr>
          <a:xfrm>
            <a:off x="731520" y="2432304"/>
            <a:ext cx="347472" cy="347472"/>
          </a:xfrm>
          <a:prstGeom prst="rect">
            <a:avLst/>
          </a:prstGeom>
        </p:spPr>
      </p:pic>
      <p:sp>
        <p:nvSpPr>
          <p:cNvPr id="21" name="Text 16"/>
          <p:cNvSpPr/>
          <p:nvPr/>
        </p:nvSpPr>
        <p:spPr>
          <a:xfrm>
            <a:off x="1234440" y="2340864"/>
            <a:ext cx="457200" cy="548640"/>
          </a:xfrm>
          <a:prstGeom prst="rect">
            <a:avLst/>
          </a:prstGeom>
          <a:noFill/>
          <a:ln/>
        </p:spPr>
        <p:txBody>
          <a:bodyPr wrap="square" lIns="0" tIns="0" rIns="0" bIns="0" rtlCol="0" anchor="ctr"/>
          <a:lstStyle/>
          <a:p>
            <a:pPr indent="0" marL="0">
              <a:buNone/>
            </a:pPr>
            <a:r>
              <a:rPr lang="en-US" sz="1400" b="1" dirty="0">
                <a:solidFill>
                  <a:srgbClr val="0D6B4F"/>
                </a:solidFill>
                <a:latin typeface="Calibri" pitchFamily="34" charset="0"/>
                <a:ea typeface="Calibri" pitchFamily="34" charset="-122"/>
                <a:cs typeface="Calibri" pitchFamily="34" charset="-120"/>
              </a:rPr>
              <a:t>03</a:t>
            </a:r>
            <a:endParaRPr lang="en-US" sz="1400" dirty="0"/>
          </a:p>
        </p:txBody>
      </p:sp>
      <p:sp>
        <p:nvSpPr>
          <p:cNvPr id="22" name="Text 17"/>
          <p:cNvSpPr/>
          <p:nvPr/>
        </p:nvSpPr>
        <p:spPr>
          <a:xfrm>
            <a:off x="1691640" y="2340864"/>
            <a:ext cx="3200400" cy="548640"/>
          </a:xfrm>
          <a:prstGeom prst="rect">
            <a:avLst/>
          </a:prstGeom>
          <a:noFill/>
          <a:ln/>
        </p:spPr>
        <p:txBody>
          <a:bodyPr wrap="square" lIns="0" tIns="0" rIns="0" bIns="0" rtlCol="0" anchor="ctr"/>
          <a:lstStyle/>
          <a:p>
            <a:pPr indent="0" marL="0">
              <a:buNone/>
            </a:pPr>
            <a:r>
              <a:rPr lang="en-US" sz="1500" b="1" dirty="0">
                <a:solidFill>
                  <a:srgbClr val="0B1929"/>
                </a:solidFill>
                <a:latin typeface="Calibri" pitchFamily="34" charset="0"/>
                <a:ea typeface="Calibri" pitchFamily="34" charset="-122"/>
                <a:cs typeface="Calibri" pitchFamily="34" charset="-120"/>
              </a:rPr>
              <a:t>Le CLOUD Act et la loi</a:t>
            </a:r>
            <a:endParaRPr lang="en-US" sz="1500" dirty="0"/>
          </a:p>
        </p:txBody>
      </p:sp>
      <p:sp>
        <p:nvSpPr>
          <p:cNvPr id="23" name="Text 18"/>
          <p:cNvSpPr/>
          <p:nvPr/>
        </p:nvSpPr>
        <p:spPr>
          <a:xfrm>
            <a:off x="5029200" y="2340864"/>
            <a:ext cx="3474720" cy="548640"/>
          </a:xfrm>
          <a:prstGeom prst="rect">
            <a:avLst/>
          </a:prstGeom>
          <a:noFill/>
          <a:ln/>
        </p:spPr>
        <p:txBody>
          <a:bodyPr wrap="square" lIns="0" tIns="0" rIns="0" bIns="0" rtlCol="0" anchor="ctr"/>
          <a:lstStyle/>
          <a:p>
            <a:pPr indent="0" marL="0">
              <a:buNone/>
            </a:pPr>
            <a:r>
              <a:rPr lang="en-US" sz="1200" i="1" dirty="0">
                <a:solidFill>
                  <a:srgbClr val="4A5568"/>
                </a:solidFill>
                <a:latin typeface="Calibri Light" pitchFamily="34" charset="0"/>
                <a:ea typeface="Calibri Light" pitchFamily="34" charset="-122"/>
                <a:cs typeface="Calibri Light" pitchFamily="34" charset="-120"/>
              </a:rPr>
              <a:t>Vos données ne vous appartiennent pas</a:t>
            </a:r>
            <a:endParaRPr lang="en-US" sz="1200" dirty="0"/>
          </a:p>
        </p:txBody>
      </p:sp>
      <p:sp>
        <p:nvSpPr>
          <p:cNvPr id="24" name="Shape 19"/>
          <p:cNvSpPr/>
          <p:nvPr/>
        </p:nvSpPr>
        <p:spPr>
          <a:xfrm>
            <a:off x="457200" y="2962656"/>
            <a:ext cx="8229600" cy="548640"/>
          </a:xfrm>
          <a:prstGeom prst="rect">
            <a:avLst/>
          </a:prstGeom>
          <a:solidFill>
            <a:srgbClr val="E8F4F0"/>
          </a:solidFill>
          <a:ln/>
        </p:spPr>
      </p:sp>
      <p:sp>
        <p:nvSpPr>
          <p:cNvPr id="25" name="Shape 20"/>
          <p:cNvSpPr/>
          <p:nvPr/>
        </p:nvSpPr>
        <p:spPr>
          <a:xfrm>
            <a:off x="457200" y="2962656"/>
            <a:ext cx="64008" cy="548640"/>
          </a:xfrm>
          <a:prstGeom prst="rect">
            <a:avLst/>
          </a:prstGeom>
          <a:solidFill>
            <a:srgbClr val="0D6B4F"/>
          </a:solidFill>
          <a:ln/>
        </p:spPr>
      </p:sp>
      <p:pic>
        <p:nvPicPr>
          <p:cNvPr id="26" name="Image 3" descr="preencoded.png">    </p:cNvPr>
          <p:cNvPicPr>
            <a:picLocks noChangeAspect="1"/>
          </p:cNvPicPr>
          <p:nvPr/>
        </p:nvPicPr>
        <p:blipFill>
          <a:blip r:embed="rId4"/>
          <a:stretch>
            <a:fillRect/>
          </a:stretch>
        </p:blipFill>
        <p:spPr>
          <a:xfrm>
            <a:off x="731520" y="3054096"/>
            <a:ext cx="347472" cy="347472"/>
          </a:xfrm>
          <a:prstGeom prst="rect">
            <a:avLst/>
          </a:prstGeom>
        </p:spPr>
      </p:pic>
      <p:sp>
        <p:nvSpPr>
          <p:cNvPr id="27" name="Text 21"/>
          <p:cNvSpPr/>
          <p:nvPr/>
        </p:nvSpPr>
        <p:spPr>
          <a:xfrm>
            <a:off x="1234440" y="2962656"/>
            <a:ext cx="457200" cy="548640"/>
          </a:xfrm>
          <a:prstGeom prst="rect">
            <a:avLst/>
          </a:prstGeom>
          <a:noFill/>
          <a:ln/>
        </p:spPr>
        <p:txBody>
          <a:bodyPr wrap="square" lIns="0" tIns="0" rIns="0" bIns="0" rtlCol="0" anchor="ctr"/>
          <a:lstStyle/>
          <a:p>
            <a:pPr indent="0" marL="0">
              <a:buNone/>
            </a:pPr>
            <a:r>
              <a:rPr lang="en-US" sz="1400" b="1" dirty="0">
                <a:solidFill>
                  <a:srgbClr val="0D6B4F"/>
                </a:solidFill>
                <a:latin typeface="Calibri" pitchFamily="34" charset="0"/>
                <a:ea typeface="Calibri" pitchFamily="34" charset="-122"/>
                <a:cs typeface="Calibri" pitchFamily="34" charset="-120"/>
              </a:rPr>
              <a:t>04</a:t>
            </a:r>
            <a:endParaRPr lang="en-US" sz="1400" dirty="0"/>
          </a:p>
        </p:txBody>
      </p:sp>
      <p:sp>
        <p:nvSpPr>
          <p:cNvPr id="28" name="Text 22"/>
          <p:cNvSpPr/>
          <p:nvPr/>
        </p:nvSpPr>
        <p:spPr>
          <a:xfrm>
            <a:off x="1691640" y="2962656"/>
            <a:ext cx="3200400" cy="548640"/>
          </a:xfrm>
          <a:prstGeom prst="rect">
            <a:avLst/>
          </a:prstGeom>
          <a:noFill/>
          <a:ln/>
        </p:spPr>
        <p:txBody>
          <a:bodyPr wrap="square" lIns="0" tIns="0" rIns="0" bIns="0" rtlCol="0" anchor="ctr"/>
          <a:lstStyle/>
          <a:p>
            <a:pPr indent="0" marL="0">
              <a:buNone/>
            </a:pPr>
            <a:r>
              <a:rPr lang="en-US" sz="1500" b="1" dirty="0">
                <a:solidFill>
                  <a:srgbClr val="0B1929"/>
                </a:solidFill>
                <a:latin typeface="Calibri" pitchFamily="34" charset="0"/>
                <a:ea typeface="Calibri" pitchFamily="34" charset="-122"/>
                <a:cs typeface="Calibri" pitchFamily="34" charset="-120"/>
              </a:rPr>
              <a:t>Les coûts cachés</a:t>
            </a:r>
            <a:endParaRPr lang="en-US" sz="1500" dirty="0"/>
          </a:p>
        </p:txBody>
      </p:sp>
      <p:sp>
        <p:nvSpPr>
          <p:cNvPr id="29" name="Text 23"/>
          <p:cNvSpPr/>
          <p:nvPr/>
        </p:nvSpPr>
        <p:spPr>
          <a:xfrm>
            <a:off x="5029200" y="2962656"/>
            <a:ext cx="3474720" cy="548640"/>
          </a:xfrm>
          <a:prstGeom prst="rect">
            <a:avLst/>
          </a:prstGeom>
          <a:noFill/>
          <a:ln/>
        </p:spPr>
        <p:txBody>
          <a:bodyPr wrap="square" lIns="0" tIns="0" rIns="0" bIns="0" rtlCol="0" anchor="ctr"/>
          <a:lstStyle/>
          <a:p>
            <a:pPr indent="0" marL="0">
              <a:buNone/>
            </a:pPr>
            <a:r>
              <a:rPr lang="en-US" sz="1200" i="1" dirty="0">
                <a:solidFill>
                  <a:srgbClr val="4A5568"/>
                </a:solidFill>
                <a:latin typeface="Calibri Light" pitchFamily="34" charset="0"/>
                <a:ea typeface="Calibri Light" pitchFamily="34" charset="-122"/>
                <a:cs typeface="Calibri Light" pitchFamily="34" charset="-120"/>
              </a:rPr>
              <a:t>Ce que les GAFAM vous coûtent vraiment</a:t>
            </a:r>
            <a:endParaRPr lang="en-US" sz="1200" dirty="0"/>
          </a:p>
        </p:txBody>
      </p:sp>
      <p:sp>
        <p:nvSpPr>
          <p:cNvPr id="30" name="Shape 24"/>
          <p:cNvSpPr/>
          <p:nvPr/>
        </p:nvSpPr>
        <p:spPr>
          <a:xfrm>
            <a:off x="457200" y="3584448"/>
            <a:ext cx="8229600" cy="548640"/>
          </a:xfrm>
          <a:prstGeom prst="rect">
            <a:avLst/>
          </a:prstGeom>
          <a:solidFill>
            <a:srgbClr val="FFFFFF"/>
          </a:solidFill>
          <a:ln/>
        </p:spPr>
      </p:sp>
      <p:sp>
        <p:nvSpPr>
          <p:cNvPr id="31" name="Shape 25"/>
          <p:cNvSpPr/>
          <p:nvPr/>
        </p:nvSpPr>
        <p:spPr>
          <a:xfrm>
            <a:off x="457200" y="3584448"/>
            <a:ext cx="64008" cy="548640"/>
          </a:xfrm>
          <a:prstGeom prst="rect">
            <a:avLst/>
          </a:prstGeom>
          <a:solidFill>
            <a:srgbClr val="0D6B4F"/>
          </a:solidFill>
          <a:ln/>
        </p:spPr>
      </p:sp>
      <p:pic>
        <p:nvPicPr>
          <p:cNvPr id="32" name="Image 4" descr="preencoded.png">    </p:cNvPr>
          <p:cNvPicPr>
            <a:picLocks noChangeAspect="1"/>
          </p:cNvPicPr>
          <p:nvPr/>
        </p:nvPicPr>
        <p:blipFill>
          <a:blip r:embed="rId5"/>
          <a:stretch>
            <a:fillRect/>
          </a:stretch>
        </p:blipFill>
        <p:spPr>
          <a:xfrm>
            <a:off x="731520" y="3675888"/>
            <a:ext cx="347472" cy="347472"/>
          </a:xfrm>
          <a:prstGeom prst="rect">
            <a:avLst/>
          </a:prstGeom>
        </p:spPr>
      </p:pic>
      <p:sp>
        <p:nvSpPr>
          <p:cNvPr id="33" name="Text 26"/>
          <p:cNvSpPr/>
          <p:nvPr/>
        </p:nvSpPr>
        <p:spPr>
          <a:xfrm>
            <a:off x="1234440" y="3584448"/>
            <a:ext cx="457200" cy="548640"/>
          </a:xfrm>
          <a:prstGeom prst="rect">
            <a:avLst/>
          </a:prstGeom>
          <a:noFill/>
          <a:ln/>
        </p:spPr>
        <p:txBody>
          <a:bodyPr wrap="square" lIns="0" tIns="0" rIns="0" bIns="0" rtlCol="0" anchor="ctr"/>
          <a:lstStyle/>
          <a:p>
            <a:pPr indent="0" marL="0">
              <a:buNone/>
            </a:pPr>
            <a:r>
              <a:rPr lang="en-US" sz="1400" b="1" dirty="0">
                <a:solidFill>
                  <a:srgbClr val="0D6B4F"/>
                </a:solidFill>
                <a:latin typeface="Calibri" pitchFamily="34" charset="0"/>
                <a:ea typeface="Calibri" pitchFamily="34" charset="-122"/>
                <a:cs typeface="Calibri" pitchFamily="34" charset="-120"/>
              </a:rPr>
              <a:t>05</a:t>
            </a:r>
            <a:endParaRPr lang="en-US" sz="1400" dirty="0"/>
          </a:p>
        </p:txBody>
      </p:sp>
      <p:sp>
        <p:nvSpPr>
          <p:cNvPr id="34" name="Text 27"/>
          <p:cNvSpPr/>
          <p:nvPr/>
        </p:nvSpPr>
        <p:spPr>
          <a:xfrm>
            <a:off x="1691640" y="3584448"/>
            <a:ext cx="3200400" cy="548640"/>
          </a:xfrm>
          <a:prstGeom prst="rect">
            <a:avLst/>
          </a:prstGeom>
          <a:noFill/>
          <a:ln/>
        </p:spPr>
        <p:txBody>
          <a:bodyPr wrap="square" lIns="0" tIns="0" rIns="0" bIns="0" rtlCol="0" anchor="ctr"/>
          <a:lstStyle/>
          <a:p>
            <a:pPr indent="0" marL="0">
              <a:buNone/>
            </a:pPr>
            <a:r>
              <a:rPr lang="en-US" sz="1500" b="1" dirty="0">
                <a:solidFill>
                  <a:srgbClr val="0B1929"/>
                </a:solidFill>
                <a:latin typeface="Calibri" pitchFamily="34" charset="0"/>
                <a:ea typeface="Calibri" pitchFamily="34" charset="-122"/>
                <a:cs typeface="Calibri" pitchFamily="34" charset="-120"/>
              </a:rPr>
              <a:t>Les alternatives existent</a:t>
            </a:r>
            <a:endParaRPr lang="en-US" sz="1500" dirty="0"/>
          </a:p>
        </p:txBody>
      </p:sp>
      <p:sp>
        <p:nvSpPr>
          <p:cNvPr id="35" name="Text 28"/>
          <p:cNvSpPr/>
          <p:nvPr/>
        </p:nvSpPr>
        <p:spPr>
          <a:xfrm>
            <a:off x="5029200" y="3584448"/>
            <a:ext cx="3474720" cy="548640"/>
          </a:xfrm>
          <a:prstGeom prst="rect">
            <a:avLst/>
          </a:prstGeom>
          <a:noFill/>
          <a:ln/>
        </p:spPr>
        <p:txBody>
          <a:bodyPr wrap="square" lIns="0" tIns="0" rIns="0" bIns="0" rtlCol="0" anchor="ctr"/>
          <a:lstStyle/>
          <a:p>
            <a:pPr indent="0" marL="0">
              <a:buNone/>
            </a:pPr>
            <a:r>
              <a:rPr lang="en-US" sz="1200" i="1" dirty="0">
                <a:solidFill>
                  <a:srgbClr val="4A5568"/>
                </a:solidFill>
                <a:latin typeface="Calibri Light" pitchFamily="34" charset="0"/>
                <a:ea typeface="Calibri Light" pitchFamily="34" charset="-122"/>
                <a:cs typeface="Calibri Light" pitchFamily="34" charset="-120"/>
              </a:rPr>
              <a:t>Reprendre le contrôle, c'est possible</a:t>
            </a:r>
            <a:endParaRPr lang="en-US" sz="1200" dirty="0"/>
          </a:p>
        </p:txBody>
      </p:sp>
      <p:sp>
        <p:nvSpPr>
          <p:cNvPr id="36" name="Shape 29"/>
          <p:cNvSpPr/>
          <p:nvPr/>
        </p:nvSpPr>
        <p:spPr>
          <a:xfrm>
            <a:off x="457200" y="4206240"/>
            <a:ext cx="8229600" cy="548640"/>
          </a:xfrm>
          <a:prstGeom prst="rect">
            <a:avLst/>
          </a:prstGeom>
          <a:solidFill>
            <a:srgbClr val="E8F4F0"/>
          </a:solidFill>
          <a:ln/>
        </p:spPr>
      </p:sp>
      <p:sp>
        <p:nvSpPr>
          <p:cNvPr id="37" name="Shape 30"/>
          <p:cNvSpPr/>
          <p:nvPr/>
        </p:nvSpPr>
        <p:spPr>
          <a:xfrm>
            <a:off x="457200" y="4206240"/>
            <a:ext cx="64008" cy="548640"/>
          </a:xfrm>
          <a:prstGeom prst="rect">
            <a:avLst/>
          </a:prstGeom>
          <a:solidFill>
            <a:srgbClr val="0D6B4F"/>
          </a:solidFill>
          <a:ln/>
        </p:spPr>
      </p:sp>
      <p:pic>
        <p:nvPicPr>
          <p:cNvPr id="38" name="Image 5" descr="preencoded.png">    </p:cNvPr>
          <p:cNvPicPr>
            <a:picLocks noChangeAspect="1"/>
          </p:cNvPicPr>
          <p:nvPr/>
        </p:nvPicPr>
        <p:blipFill>
          <a:blip r:embed="rId6"/>
          <a:stretch>
            <a:fillRect/>
          </a:stretch>
        </p:blipFill>
        <p:spPr>
          <a:xfrm>
            <a:off x="731520" y="4297680"/>
            <a:ext cx="347472" cy="347472"/>
          </a:xfrm>
          <a:prstGeom prst="rect">
            <a:avLst/>
          </a:prstGeom>
        </p:spPr>
      </p:pic>
      <p:sp>
        <p:nvSpPr>
          <p:cNvPr id="39" name="Text 31"/>
          <p:cNvSpPr/>
          <p:nvPr/>
        </p:nvSpPr>
        <p:spPr>
          <a:xfrm>
            <a:off x="1234440" y="4206240"/>
            <a:ext cx="457200" cy="548640"/>
          </a:xfrm>
          <a:prstGeom prst="rect">
            <a:avLst/>
          </a:prstGeom>
          <a:noFill/>
          <a:ln/>
        </p:spPr>
        <p:txBody>
          <a:bodyPr wrap="square" lIns="0" tIns="0" rIns="0" bIns="0" rtlCol="0" anchor="ctr"/>
          <a:lstStyle/>
          <a:p>
            <a:pPr indent="0" marL="0">
              <a:buNone/>
            </a:pPr>
            <a:r>
              <a:rPr lang="en-US" sz="1400" b="1" dirty="0">
                <a:solidFill>
                  <a:srgbClr val="0D6B4F"/>
                </a:solidFill>
                <a:latin typeface="Calibri" pitchFamily="34" charset="0"/>
                <a:ea typeface="Calibri" pitchFamily="34" charset="-122"/>
                <a:cs typeface="Calibri" pitchFamily="34" charset="-120"/>
              </a:rPr>
              <a:t>06</a:t>
            </a:r>
            <a:endParaRPr lang="en-US" sz="1400" dirty="0"/>
          </a:p>
        </p:txBody>
      </p:sp>
      <p:sp>
        <p:nvSpPr>
          <p:cNvPr id="40" name="Text 32"/>
          <p:cNvSpPr/>
          <p:nvPr/>
        </p:nvSpPr>
        <p:spPr>
          <a:xfrm>
            <a:off x="1691640" y="4206240"/>
            <a:ext cx="3200400" cy="548640"/>
          </a:xfrm>
          <a:prstGeom prst="rect">
            <a:avLst/>
          </a:prstGeom>
          <a:noFill/>
          <a:ln/>
        </p:spPr>
        <p:txBody>
          <a:bodyPr wrap="square" lIns="0" tIns="0" rIns="0" bIns="0" rtlCol="0" anchor="ctr"/>
          <a:lstStyle/>
          <a:p>
            <a:pPr indent="0" marL="0">
              <a:buNone/>
            </a:pPr>
            <a:r>
              <a:rPr lang="en-US" sz="1500" b="1" dirty="0">
                <a:solidFill>
                  <a:srgbClr val="0B1929"/>
                </a:solidFill>
                <a:latin typeface="Calibri" pitchFamily="34" charset="0"/>
                <a:ea typeface="Calibri" pitchFamily="34" charset="-122"/>
                <a:cs typeface="Calibri" pitchFamily="34" charset="-120"/>
              </a:rPr>
              <a:t>Le chemin vers la souveraineté</a:t>
            </a:r>
            <a:endParaRPr lang="en-US" sz="1500" dirty="0"/>
          </a:p>
        </p:txBody>
      </p:sp>
      <p:sp>
        <p:nvSpPr>
          <p:cNvPr id="41" name="Text 33"/>
          <p:cNvSpPr/>
          <p:nvPr/>
        </p:nvSpPr>
        <p:spPr>
          <a:xfrm>
            <a:off x="5029200" y="4206240"/>
            <a:ext cx="3474720" cy="548640"/>
          </a:xfrm>
          <a:prstGeom prst="rect">
            <a:avLst/>
          </a:prstGeom>
          <a:noFill/>
          <a:ln/>
        </p:spPr>
        <p:txBody>
          <a:bodyPr wrap="square" lIns="0" tIns="0" rIns="0" bIns="0" rtlCol="0" anchor="ctr"/>
          <a:lstStyle/>
          <a:p>
            <a:pPr indent="0" marL="0">
              <a:buNone/>
            </a:pPr>
            <a:r>
              <a:rPr lang="en-US" sz="1200" i="1" dirty="0">
                <a:solidFill>
                  <a:srgbClr val="4A5568"/>
                </a:solidFill>
                <a:latin typeface="Calibri Light" pitchFamily="34" charset="0"/>
                <a:ea typeface="Calibri Light" pitchFamily="34" charset="-122"/>
                <a:cs typeface="Calibri Light" pitchFamily="34" charset="-120"/>
              </a:rPr>
              <a:t>Plan d'action concret</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AFA"/>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20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0B1929"/>
                </a:solidFill>
                <a:latin typeface="Georgia" pitchFamily="34" charset="0"/>
                <a:ea typeface="Georgia" pitchFamily="34" charset="-122"/>
                <a:cs typeface="Georgia" pitchFamily="34" charset="-120"/>
              </a:rPr>
              <a:t>5 étapes vers la souveraineté numérique</a:t>
            </a:r>
            <a:endParaRPr lang="en-US" sz="2800" dirty="0"/>
          </a:p>
        </p:txBody>
      </p:sp>
      <p:sp>
        <p:nvSpPr>
          <p:cNvPr id="6" name="Shape 4"/>
          <p:cNvSpPr/>
          <p:nvPr/>
        </p:nvSpPr>
        <p:spPr>
          <a:xfrm>
            <a:off x="457200" y="1005840"/>
            <a:ext cx="8229600" cy="6858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7" name="Shape 5"/>
          <p:cNvSpPr/>
          <p:nvPr/>
        </p:nvSpPr>
        <p:spPr>
          <a:xfrm>
            <a:off x="640080" y="1133856"/>
            <a:ext cx="411480" cy="411480"/>
          </a:xfrm>
          <a:prstGeom prst="ellipse">
            <a:avLst/>
          </a:prstGeom>
          <a:solidFill>
            <a:srgbClr val="1A3A5C"/>
          </a:solidFill>
          <a:ln/>
        </p:spPr>
      </p:sp>
      <p:sp>
        <p:nvSpPr>
          <p:cNvPr id="8" name="Text 6"/>
          <p:cNvSpPr/>
          <p:nvPr/>
        </p:nvSpPr>
        <p:spPr>
          <a:xfrm>
            <a:off x="640080" y="1133856"/>
            <a:ext cx="411480" cy="41148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9" name="Text 7"/>
          <p:cNvSpPr/>
          <p:nvPr/>
        </p:nvSpPr>
        <p:spPr>
          <a:xfrm>
            <a:off x="1280160" y="1005840"/>
            <a:ext cx="1828800" cy="685800"/>
          </a:xfrm>
          <a:prstGeom prst="rect">
            <a:avLst/>
          </a:prstGeom>
          <a:noFill/>
          <a:ln/>
        </p:spPr>
        <p:txBody>
          <a:bodyPr wrap="square" lIns="0" tIns="0" rIns="0" bIns="0" rtlCol="0" anchor="ctr"/>
          <a:lstStyle/>
          <a:p>
            <a:pPr indent="0" marL="0">
              <a:buNone/>
            </a:pPr>
            <a:r>
              <a:rPr lang="en-US" sz="1600" b="1" dirty="0">
                <a:solidFill>
                  <a:srgbClr val="0B1929"/>
                </a:solidFill>
                <a:latin typeface="Calibri" pitchFamily="34" charset="0"/>
                <a:ea typeface="Calibri" pitchFamily="34" charset="-122"/>
                <a:cs typeface="Calibri" pitchFamily="34" charset="-120"/>
              </a:rPr>
              <a:t>Inventorier</a:t>
            </a:r>
            <a:endParaRPr lang="en-US" sz="1600" dirty="0"/>
          </a:p>
        </p:txBody>
      </p:sp>
      <p:sp>
        <p:nvSpPr>
          <p:cNvPr id="10" name="Text 8"/>
          <p:cNvSpPr/>
          <p:nvPr/>
        </p:nvSpPr>
        <p:spPr>
          <a:xfrm>
            <a:off x="3200400" y="1005840"/>
            <a:ext cx="5212080" cy="685800"/>
          </a:xfrm>
          <a:prstGeom prst="rect">
            <a:avLst/>
          </a:prstGeom>
          <a:noFill/>
          <a:ln/>
        </p:spPr>
        <p:txBody>
          <a:bodyPr wrap="square" lIns="0" tIns="0" rIns="0" bIns="0" rtlCol="0" anchor="ctr"/>
          <a:lstStyle/>
          <a:p>
            <a:pPr indent="0" marL="0">
              <a:buNone/>
            </a:pPr>
            <a:r>
              <a:rPr lang="en-US" sz="1200" dirty="0">
                <a:solidFill>
                  <a:srgbClr val="4A5568"/>
                </a:solidFill>
                <a:latin typeface="Calibri" pitchFamily="34" charset="0"/>
                <a:ea typeface="Calibri" pitchFamily="34" charset="-122"/>
                <a:cs typeface="Calibri" pitchFamily="34" charset="-120"/>
              </a:rPr>
              <a:t>Lister chaque service, chaque fournisseur, chaque flux de données. Savoir où on en est.</a:t>
            </a:r>
            <a:endParaRPr lang="en-US" sz="1200" dirty="0"/>
          </a:p>
        </p:txBody>
      </p:sp>
      <p:sp>
        <p:nvSpPr>
          <p:cNvPr id="11" name="Shape 9"/>
          <p:cNvSpPr/>
          <p:nvPr/>
        </p:nvSpPr>
        <p:spPr>
          <a:xfrm>
            <a:off x="457200" y="1783080"/>
            <a:ext cx="8229600" cy="6858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2" name="Shape 10"/>
          <p:cNvSpPr/>
          <p:nvPr/>
        </p:nvSpPr>
        <p:spPr>
          <a:xfrm>
            <a:off x="640080" y="1911096"/>
            <a:ext cx="411480" cy="411480"/>
          </a:xfrm>
          <a:prstGeom prst="ellipse">
            <a:avLst/>
          </a:prstGeom>
          <a:solidFill>
            <a:srgbClr val="0D6B4F"/>
          </a:solidFill>
          <a:ln/>
        </p:spPr>
      </p:sp>
      <p:sp>
        <p:nvSpPr>
          <p:cNvPr id="13" name="Text 11"/>
          <p:cNvSpPr/>
          <p:nvPr/>
        </p:nvSpPr>
        <p:spPr>
          <a:xfrm>
            <a:off x="640080" y="1911096"/>
            <a:ext cx="411480" cy="41148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4" name="Text 12"/>
          <p:cNvSpPr/>
          <p:nvPr/>
        </p:nvSpPr>
        <p:spPr>
          <a:xfrm>
            <a:off x="1280160" y="1783080"/>
            <a:ext cx="1828800" cy="685800"/>
          </a:xfrm>
          <a:prstGeom prst="rect">
            <a:avLst/>
          </a:prstGeom>
          <a:noFill/>
          <a:ln/>
        </p:spPr>
        <p:txBody>
          <a:bodyPr wrap="square" lIns="0" tIns="0" rIns="0" bIns="0" rtlCol="0" anchor="ctr"/>
          <a:lstStyle/>
          <a:p>
            <a:pPr indent="0" marL="0">
              <a:buNone/>
            </a:pPr>
            <a:r>
              <a:rPr lang="en-US" sz="1600" b="1" dirty="0">
                <a:solidFill>
                  <a:srgbClr val="0B1929"/>
                </a:solidFill>
                <a:latin typeface="Calibri" pitchFamily="34" charset="0"/>
                <a:ea typeface="Calibri" pitchFamily="34" charset="-122"/>
                <a:cs typeface="Calibri" pitchFamily="34" charset="-120"/>
              </a:rPr>
              <a:t>Évaluer</a:t>
            </a:r>
            <a:endParaRPr lang="en-US" sz="1600" dirty="0"/>
          </a:p>
        </p:txBody>
      </p:sp>
      <p:sp>
        <p:nvSpPr>
          <p:cNvPr id="15" name="Text 13"/>
          <p:cNvSpPr/>
          <p:nvPr/>
        </p:nvSpPr>
        <p:spPr>
          <a:xfrm>
            <a:off x="3200400" y="1783080"/>
            <a:ext cx="5212080" cy="685800"/>
          </a:xfrm>
          <a:prstGeom prst="rect">
            <a:avLst/>
          </a:prstGeom>
          <a:noFill/>
          <a:ln/>
        </p:spPr>
        <p:txBody>
          <a:bodyPr wrap="square" lIns="0" tIns="0" rIns="0" bIns="0" rtlCol="0" anchor="ctr"/>
          <a:lstStyle/>
          <a:p>
            <a:pPr indent="0" marL="0">
              <a:buNone/>
            </a:pPr>
            <a:r>
              <a:rPr lang="en-US" sz="1200" dirty="0">
                <a:solidFill>
                  <a:srgbClr val="4A5568"/>
                </a:solidFill>
                <a:latin typeface="Calibri" pitchFamily="34" charset="0"/>
                <a:ea typeface="Calibri" pitchFamily="34" charset="-122"/>
                <a:cs typeface="Calibri" pitchFamily="34" charset="-120"/>
              </a:rPr>
              <a:t>Pour chaque service : quel risque ? Quel coût réel ? Quelle alternative existe ?</a:t>
            </a:r>
            <a:endParaRPr lang="en-US" sz="1200" dirty="0"/>
          </a:p>
        </p:txBody>
      </p:sp>
      <p:sp>
        <p:nvSpPr>
          <p:cNvPr id="16" name="Shape 14"/>
          <p:cNvSpPr/>
          <p:nvPr/>
        </p:nvSpPr>
        <p:spPr>
          <a:xfrm>
            <a:off x="457200" y="2560320"/>
            <a:ext cx="8229600" cy="6858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7" name="Shape 15"/>
          <p:cNvSpPr/>
          <p:nvPr/>
        </p:nvSpPr>
        <p:spPr>
          <a:xfrm>
            <a:off x="640080" y="2688336"/>
            <a:ext cx="411480" cy="411480"/>
          </a:xfrm>
          <a:prstGeom prst="ellipse">
            <a:avLst/>
          </a:prstGeom>
          <a:solidFill>
            <a:srgbClr val="1A3A5C"/>
          </a:solidFill>
          <a:ln/>
        </p:spPr>
      </p:sp>
      <p:sp>
        <p:nvSpPr>
          <p:cNvPr id="18" name="Text 16"/>
          <p:cNvSpPr/>
          <p:nvPr/>
        </p:nvSpPr>
        <p:spPr>
          <a:xfrm>
            <a:off x="640080" y="2688336"/>
            <a:ext cx="411480" cy="41148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9" name="Text 17"/>
          <p:cNvSpPr/>
          <p:nvPr/>
        </p:nvSpPr>
        <p:spPr>
          <a:xfrm>
            <a:off x="1280160" y="2560320"/>
            <a:ext cx="1828800" cy="685800"/>
          </a:xfrm>
          <a:prstGeom prst="rect">
            <a:avLst/>
          </a:prstGeom>
          <a:noFill/>
          <a:ln/>
        </p:spPr>
        <p:txBody>
          <a:bodyPr wrap="square" lIns="0" tIns="0" rIns="0" bIns="0" rtlCol="0" anchor="ctr"/>
          <a:lstStyle/>
          <a:p>
            <a:pPr indent="0" marL="0">
              <a:buNone/>
            </a:pPr>
            <a:r>
              <a:rPr lang="en-US" sz="1600" b="1" dirty="0">
                <a:solidFill>
                  <a:srgbClr val="0B1929"/>
                </a:solidFill>
                <a:latin typeface="Calibri" pitchFamily="34" charset="0"/>
                <a:ea typeface="Calibri" pitchFamily="34" charset="-122"/>
                <a:cs typeface="Calibri" pitchFamily="34" charset="-120"/>
              </a:rPr>
              <a:t>Prioriser</a:t>
            </a:r>
            <a:endParaRPr lang="en-US" sz="1600" dirty="0"/>
          </a:p>
        </p:txBody>
      </p:sp>
      <p:sp>
        <p:nvSpPr>
          <p:cNvPr id="20" name="Text 18"/>
          <p:cNvSpPr/>
          <p:nvPr/>
        </p:nvSpPr>
        <p:spPr>
          <a:xfrm>
            <a:off x="3200400" y="2560320"/>
            <a:ext cx="5212080" cy="685800"/>
          </a:xfrm>
          <a:prstGeom prst="rect">
            <a:avLst/>
          </a:prstGeom>
          <a:noFill/>
          <a:ln/>
        </p:spPr>
        <p:txBody>
          <a:bodyPr wrap="square" lIns="0" tIns="0" rIns="0" bIns="0" rtlCol="0" anchor="ctr"/>
          <a:lstStyle/>
          <a:p>
            <a:pPr indent="0" marL="0">
              <a:buNone/>
            </a:pPr>
            <a:r>
              <a:rPr lang="en-US" sz="1200" dirty="0">
                <a:solidFill>
                  <a:srgbClr val="4A5568"/>
                </a:solidFill>
                <a:latin typeface="Calibri" pitchFamily="34" charset="0"/>
                <a:ea typeface="Calibri" pitchFamily="34" charset="-122"/>
                <a:cs typeface="Calibri" pitchFamily="34" charset="-120"/>
              </a:rPr>
              <a:t>Commencer par les quick wins : courriel, stockage de fichiers, visioconférence.</a:t>
            </a:r>
            <a:endParaRPr lang="en-US" sz="1200" dirty="0"/>
          </a:p>
        </p:txBody>
      </p:sp>
      <p:sp>
        <p:nvSpPr>
          <p:cNvPr id="21" name="Shape 19"/>
          <p:cNvSpPr/>
          <p:nvPr/>
        </p:nvSpPr>
        <p:spPr>
          <a:xfrm>
            <a:off x="457200" y="3337560"/>
            <a:ext cx="8229600" cy="6858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22" name="Shape 20"/>
          <p:cNvSpPr/>
          <p:nvPr/>
        </p:nvSpPr>
        <p:spPr>
          <a:xfrm>
            <a:off x="640080" y="3465576"/>
            <a:ext cx="411480" cy="411480"/>
          </a:xfrm>
          <a:prstGeom prst="ellipse">
            <a:avLst/>
          </a:prstGeom>
          <a:solidFill>
            <a:srgbClr val="0D6B4F"/>
          </a:solidFill>
          <a:ln/>
        </p:spPr>
      </p:sp>
      <p:sp>
        <p:nvSpPr>
          <p:cNvPr id="23" name="Text 21"/>
          <p:cNvSpPr/>
          <p:nvPr/>
        </p:nvSpPr>
        <p:spPr>
          <a:xfrm>
            <a:off x="640080" y="3465576"/>
            <a:ext cx="411480" cy="41148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24" name="Text 22"/>
          <p:cNvSpPr/>
          <p:nvPr/>
        </p:nvSpPr>
        <p:spPr>
          <a:xfrm>
            <a:off x="1280160" y="3337560"/>
            <a:ext cx="1828800" cy="685800"/>
          </a:xfrm>
          <a:prstGeom prst="rect">
            <a:avLst/>
          </a:prstGeom>
          <a:noFill/>
          <a:ln/>
        </p:spPr>
        <p:txBody>
          <a:bodyPr wrap="square" lIns="0" tIns="0" rIns="0" bIns="0" rtlCol="0" anchor="ctr"/>
          <a:lstStyle/>
          <a:p>
            <a:pPr indent="0" marL="0">
              <a:buNone/>
            </a:pPr>
            <a:r>
              <a:rPr lang="en-US" sz="1600" b="1" dirty="0">
                <a:solidFill>
                  <a:srgbClr val="0B1929"/>
                </a:solidFill>
                <a:latin typeface="Calibri" pitchFamily="34" charset="0"/>
                <a:ea typeface="Calibri" pitchFamily="34" charset="-122"/>
                <a:cs typeface="Calibri" pitchFamily="34" charset="-120"/>
              </a:rPr>
              <a:t>Migrer progressivement</a:t>
            </a:r>
            <a:endParaRPr lang="en-US" sz="1600" dirty="0"/>
          </a:p>
        </p:txBody>
      </p:sp>
      <p:sp>
        <p:nvSpPr>
          <p:cNvPr id="25" name="Text 23"/>
          <p:cNvSpPr/>
          <p:nvPr/>
        </p:nvSpPr>
        <p:spPr>
          <a:xfrm>
            <a:off x="3200400" y="3337560"/>
            <a:ext cx="5212080" cy="685800"/>
          </a:xfrm>
          <a:prstGeom prst="rect">
            <a:avLst/>
          </a:prstGeom>
          <a:noFill/>
          <a:ln/>
        </p:spPr>
        <p:txBody>
          <a:bodyPr wrap="square" lIns="0" tIns="0" rIns="0" bIns="0" rtlCol="0" anchor="ctr"/>
          <a:lstStyle/>
          <a:p>
            <a:pPr indent="0" marL="0">
              <a:buNone/>
            </a:pPr>
            <a:r>
              <a:rPr lang="en-US" sz="1200" dirty="0">
                <a:solidFill>
                  <a:srgbClr val="4A5568"/>
                </a:solidFill>
                <a:latin typeface="Calibri" pitchFamily="34" charset="0"/>
                <a:ea typeface="Calibri" pitchFamily="34" charset="-122"/>
                <a:cs typeface="Calibri" pitchFamily="34" charset="-120"/>
              </a:rPr>
              <a:t>Pas de big bang. Service par service, à votre rythme, avec accompagnement.</a:t>
            </a:r>
            <a:endParaRPr lang="en-US" sz="1200" dirty="0"/>
          </a:p>
        </p:txBody>
      </p:sp>
      <p:sp>
        <p:nvSpPr>
          <p:cNvPr id="26" name="Shape 24"/>
          <p:cNvSpPr/>
          <p:nvPr/>
        </p:nvSpPr>
        <p:spPr>
          <a:xfrm>
            <a:off x="457200" y="4114800"/>
            <a:ext cx="8229600" cy="6858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27" name="Shape 25"/>
          <p:cNvSpPr/>
          <p:nvPr/>
        </p:nvSpPr>
        <p:spPr>
          <a:xfrm>
            <a:off x="640080" y="4242816"/>
            <a:ext cx="411480" cy="411480"/>
          </a:xfrm>
          <a:prstGeom prst="ellipse">
            <a:avLst/>
          </a:prstGeom>
          <a:solidFill>
            <a:srgbClr val="1A3A5C"/>
          </a:solidFill>
          <a:ln/>
        </p:spPr>
      </p:sp>
      <p:sp>
        <p:nvSpPr>
          <p:cNvPr id="28" name="Text 26"/>
          <p:cNvSpPr/>
          <p:nvPr/>
        </p:nvSpPr>
        <p:spPr>
          <a:xfrm>
            <a:off x="640080" y="4242816"/>
            <a:ext cx="411480" cy="41148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5</a:t>
            </a:r>
            <a:endParaRPr lang="en-US" sz="1600" dirty="0"/>
          </a:p>
        </p:txBody>
      </p:sp>
      <p:sp>
        <p:nvSpPr>
          <p:cNvPr id="29" name="Text 27"/>
          <p:cNvSpPr/>
          <p:nvPr/>
        </p:nvSpPr>
        <p:spPr>
          <a:xfrm>
            <a:off x="1280160" y="4114800"/>
            <a:ext cx="1828800" cy="685800"/>
          </a:xfrm>
          <a:prstGeom prst="rect">
            <a:avLst/>
          </a:prstGeom>
          <a:noFill/>
          <a:ln/>
        </p:spPr>
        <p:txBody>
          <a:bodyPr wrap="square" lIns="0" tIns="0" rIns="0" bIns="0" rtlCol="0" anchor="ctr"/>
          <a:lstStyle/>
          <a:p>
            <a:pPr indent="0" marL="0">
              <a:buNone/>
            </a:pPr>
            <a:r>
              <a:rPr lang="en-US" sz="1600" b="1" dirty="0">
                <a:solidFill>
                  <a:srgbClr val="0B1929"/>
                </a:solidFill>
                <a:latin typeface="Calibri" pitchFamily="34" charset="0"/>
                <a:ea typeface="Calibri" pitchFamily="34" charset="-122"/>
                <a:cs typeface="Calibri" pitchFamily="34" charset="-120"/>
              </a:rPr>
              <a:t>Pérenniser</a:t>
            </a:r>
            <a:endParaRPr lang="en-US" sz="1600" dirty="0"/>
          </a:p>
        </p:txBody>
      </p:sp>
      <p:sp>
        <p:nvSpPr>
          <p:cNvPr id="30" name="Text 28"/>
          <p:cNvSpPr/>
          <p:nvPr/>
        </p:nvSpPr>
        <p:spPr>
          <a:xfrm>
            <a:off x="3200400" y="4114800"/>
            <a:ext cx="5212080" cy="685800"/>
          </a:xfrm>
          <a:prstGeom prst="rect">
            <a:avLst/>
          </a:prstGeom>
          <a:noFill/>
          <a:ln/>
        </p:spPr>
        <p:txBody>
          <a:bodyPr wrap="square" lIns="0" tIns="0" rIns="0" bIns="0" rtlCol="0" anchor="ctr"/>
          <a:lstStyle/>
          <a:p>
            <a:pPr indent="0" marL="0">
              <a:buNone/>
            </a:pPr>
            <a:r>
              <a:rPr lang="en-US" sz="1200" dirty="0">
                <a:solidFill>
                  <a:srgbClr val="4A5568"/>
                </a:solidFill>
                <a:latin typeface="Calibri" pitchFamily="34" charset="0"/>
                <a:ea typeface="Calibri" pitchFamily="34" charset="-122"/>
                <a:cs typeface="Calibri" pitchFamily="34" charset="-120"/>
              </a:rPr>
              <a:t>Développer l'expertise interne. Rejoindre un réseau. Partager les apprentissages.</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8F4F0"/>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21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3000" b="1" dirty="0">
                <a:solidFill>
                  <a:srgbClr val="0B1929"/>
                </a:solidFill>
                <a:latin typeface="Georgia" pitchFamily="34" charset="0"/>
                <a:ea typeface="Georgia" pitchFamily="34" charset="-122"/>
                <a:cs typeface="Georgia" pitchFamily="34" charset="-120"/>
              </a:rPr>
              <a:t>Les victoires rapides</a:t>
            </a:r>
            <a:endParaRPr lang="en-US" sz="3000" dirty="0"/>
          </a:p>
        </p:txBody>
      </p:sp>
      <p:sp>
        <p:nvSpPr>
          <p:cNvPr id="6" name="Text 4"/>
          <p:cNvSpPr/>
          <p:nvPr/>
        </p:nvSpPr>
        <p:spPr>
          <a:xfrm>
            <a:off x="457200" y="822960"/>
            <a:ext cx="7315200" cy="274320"/>
          </a:xfrm>
          <a:prstGeom prst="rect">
            <a:avLst/>
          </a:prstGeom>
          <a:noFill/>
          <a:ln/>
        </p:spPr>
        <p:txBody>
          <a:bodyPr wrap="square" lIns="0" tIns="0" rIns="0" bIns="0" rtlCol="0" anchor="ctr"/>
          <a:lstStyle/>
          <a:p>
            <a:pPr indent="0" marL="0">
              <a:buNone/>
            </a:pPr>
            <a:r>
              <a:rPr lang="en-US" sz="1300" i="1" dirty="0">
                <a:solidFill>
                  <a:srgbClr val="0D6B4F"/>
                </a:solidFill>
                <a:latin typeface="Calibri Light" pitchFamily="34" charset="0"/>
                <a:ea typeface="Calibri Light" pitchFamily="34" charset="-122"/>
                <a:cs typeface="Calibri Light" pitchFamily="34" charset="-120"/>
              </a:rPr>
              <a:t>Ce que vous pouvez changer en moins de 30 jours :</a:t>
            </a:r>
            <a:endParaRPr lang="en-US" sz="1300" dirty="0"/>
          </a:p>
        </p:txBody>
      </p:sp>
      <p:sp>
        <p:nvSpPr>
          <p:cNvPr id="7" name="Shape 5"/>
          <p:cNvSpPr/>
          <p:nvPr/>
        </p:nvSpPr>
        <p:spPr>
          <a:xfrm>
            <a:off x="457200" y="1188720"/>
            <a:ext cx="8229600" cy="640080"/>
          </a:xfrm>
          <a:prstGeom prst="rect">
            <a:avLst/>
          </a:prstGeom>
          <a:solidFill>
            <a:srgbClr val="FFFFFF"/>
          </a:solidFill>
          <a:ln/>
          <a:effectLst>
            <a:outerShdw sx="100000" sy="100000" kx="0" ky="0" algn="bl" rotWithShape="0" blurRad="76200" dist="25400" dir="8100000">
              <a:srgbClr val="000000">
                <a:alpha val="10000"/>
              </a:srgbClr>
            </a:outerShdw>
          </a:effectLst>
        </p:spPr>
      </p:sp>
      <p:pic>
        <p:nvPicPr>
          <p:cNvPr id="8" name="Image 0" descr="preencoded.png">    </p:cNvPr>
          <p:cNvPicPr>
            <a:picLocks noChangeAspect="1"/>
          </p:cNvPicPr>
          <p:nvPr/>
        </p:nvPicPr>
        <p:blipFill>
          <a:blip r:embed="rId1"/>
          <a:stretch>
            <a:fillRect/>
          </a:stretch>
        </p:blipFill>
        <p:spPr>
          <a:xfrm>
            <a:off x="640080" y="1325880"/>
            <a:ext cx="320040" cy="320040"/>
          </a:xfrm>
          <a:prstGeom prst="rect">
            <a:avLst/>
          </a:prstGeom>
        </p:spPr>
      </p:pic>
      <p:sp>
        <p:nvSpPr>
          <p:cNvPr id="9" name="Text 6"/>
          <p:cNvSpPr/>
          <p:nvPr/>
        </p:nvSpPr>
        <p:spPr>
          <a:xfrm>
            <a:off x="1097280" y="1188720"/>
            <a:ext cx="2011680" cy="640080"/>
          </a:xfrm>
          <a:prstGeom prst="rect">
            <a:avLst/>
          </a:prstGeom>
          <a:noFill/>
          <a:ln/>
        </p:spPr>
        <p:txBody>
          <a:bodyPr wrap="square" lIns="0" tIns="0" rIns="0" bIns="0" rtlCol="0" anchor="ctr"/>
          <a:lstStyle/>
          <a:p>
            <a:pPr indent="0" marL="0">
              <a:buNone/>
            </a:pPr>
            <a:r>
              <a:rPr lang="en-US" sz="1400" b="1" dirty="0">
                <a:solidFill>
                  <a:srgbClr val="0B1929"/>
                </a:solidFill>
                <a:latin typeface="Calibri" pitchFamily="34" charset="0"/>
                <a:ea typeface="Calibri" pitchFamily="34" charset="-122"/>
                <a:cs typeface="Calibri" pitchFamily="34" charset="-120"/>
              </a:rPr>
              <a:t>Visioconférence</a:t>
            </a:r>
            <a:endParaRPr lang="en-US" sz="1400" dirty="0"/>
          </a:p>
        </p:txBody>
      </p:sp>
      <p:sp>
        <p:nvSpPr>
          <p:cNvPr id="10" name="Text 7"/>
          <p:cNvSpPr/>
          <p:nvPr/>
        </p:nvSpPr>
        <p:spPr>
          <a:xfrm>
            <a:off x="3200400" y="1188720"/>
            <a:ext cx="4114800" cy="6400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Jitsi Meet : gratuit, sans installation, chiffré. Remplace Zoom en 5 minutes.</a:t>
            </a:r>
            <a:endParaRPr lang="en-US" sz="1100" dirty="0"/>
          </a:p>
        </p:txBody>
      </p:sp>
      <p:sp>
        <p:nvSpPr>
          <p:cNvPr id="11" name="Shape 8"/>
          <p:cNvSpPr/>
          <p:nvPr/>
        </p:nvSpPr>
        <p:spPr>
          <a:xfrm>
            <a:off x="7498080" y="1353312"/>
            <a:ext cx="1005840" cy="292608"/>
          </a:xfrm>
          <a:prstGeom prst="rect">
            <a:avLst/>
          </a:prstGeom>
          <a:solidFill>
            <a:srgbClr val="0D6B4F"/>
          </a:solidFill>
          <a:ln/>
        </p:spPr>
      </p:sp>
      <p:sp>
        <p:nvSpPr>
          <p:cNvPr id="12" name="Text 9"/>
          <p:cNvSpPr/>
          <p:nvPr/>
        </p:nvSpPr>
        <p:spPr>
          <a:xfrm>
            <a:off x="7498080" y="1353312"/>
            <a:ext cx="1005840" cy="29260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Très facile</a:t>
            </a:r>
            <a:endParaRPr lang="en-US" sz="900" dirty="0"/>
          </a:p>
        </p:txBody>
      </p:sp>
      <p:sp>
        <p:nvSpPr>
          <p:cNvPr id="13" name="Shape 10"/>
          <p:cNvSpPr/>
          <p:nvPr/>
        </p:nvSpPr>
        <p:spPr>
          <a:xfrm>
            <a:off x="457200" y="1901952"/>
            <a:ext cx="8229600" cy="640080"/>
          </a:xfrm>
          <a:prstGeom prst="rect">
            <a:avLst/>
          </a:prstGeom>
          <a:solidFill>
            <a:srgbClr val="FFFFFF"/>
          </a:solidFill>
          <a:ln/>
          <a:effectLst>
            <a:outerShdw sx="100000" sy="100000" kx="0" ky="0" algn="bl" rotWithShape="0" blurRad="76200" dist="25400" dir="8100000">
              <a:srgbClr val="000000">
                <a:alpha val="10000"/>
              </a:srgbClr>
            </a:outerShdw>
          </a:effectLst>
        </p:spPr>
      </p:sp>
      <p:pic>
        <p:nvPicPr>
          <p:cNvPr id="14" name="Image 1" descr="preencoded.png">    </p:cNvPr>
          <p:cNvPicPr>
            <a:picLocks noChangeAspect="1"/>
          </p:cNvPicPr>
          <p:nvPr/>
        </p:nvPicPr>
        <p:blipFill>
          <a:blip r:embed="rId2"/>
          <a:stretch>
            <a:fillRect/>
          </a:stretch>
        </p:blipFill>
        <p:spPr>
          <a:xfrm>
            <a:off x="640080" y="2039112"/>
            <a:ext cx="320040" cy="320040"/>
          </a:xfrm>
          <a:prstGeom prst="rect">
            <a:avLst/>
          </a:prstGeom>
        </p:spPr>
      </p:pic>
      <p:sp>
        <p:nvSpPr>
          <p:cNvPr id="15" name="Text 11"/>
          <p:cNvSpPr/>
          <p:nvPr/>
        </p:nvSpPr>
        <p:spPr>
          <a:xfrm>
            <a:off x="1097280" y="1901952"/>
            <a:ext cx="2011680" cy="640080"/>
          </a:xfrm>
          <a:prstGeom prst="rect">
            <a:avLst/>
          </a:prstGeom>
          <a:noFill/>
          <a:ln/>
        </p:spPr>
        <p:txBody>
          <a:bodyPr wrap="square" lIns="0" tIns="0" rIns="0" bIns="0" rtlCol="0" anchor="ctr"/>
          <a:lstStyle/>
          <a:p>
            <a:pPr indent="0" marL="0">
              <a:buNone/>
            </a:pPr>
            <a:r>
              <a:rPr lang="en-US" sz="1400" b="1" dirty="0">
                <a:solidFill>
                  <a:srgbClr val="0B1929"/>
                </a:solidFill>
                <a:latin typeface="Calibri" pitchFamily="34" charset="0"/>
                <a:ea typeface="Calibri" pitchFamily="34" charset="-122"/>
                <a:cs typeface="Calibri" pitchFamily="34" charset="-120"/>
              </a:rPr>
              <a:t>Stockage de fichiers</a:t>
            </a:r>
            <a:endParaRPr lang="en-US" sz="1400" dirty="0"/>
          </a:p>
        </p:txBody>
      </p:sp>
      <p:sp>
        <p:nvSpPr>
          <p:cNvPr id="16" name="Text 12"/>
          <p:cNvSpPr/>
          <p:nvPr/>
        </p:nvSpPr>
        <p:spPr>
          <a:xfrm>
            <a:off x="3200400" y="1901952"/>
            <a:ext cx="4114800" cy="6400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Nextcloud : synchronisation, partage, collaboration. Hébergé chez vous.</a:t>
            </a:r>
            <a:endParaRPr lang="en-US" sz="1100" dirty="0"/>
          </a:p>
        </p:txBody>
      </p:sp>
      <p:sp>
        <p:nvSpPr>
          <p:cNvPr id="17" name="Shape 13"/>
          <p:cNvSpPr/>
          <p:nvPr/>
        </p:nvSpPr>
        <p:spPr>
          <a:xfrm>
            <a:off x="7498080" y="2066544"/>
            <a:ext cx="1005840" cy="292608"/>
          </a:xfrm>
          <a:prstGeom prst="rect">
            <a:avLst/>
          </a:prstGeom>
          <a:solidFill>
            <a:srgbClr val="0D6B4F"/>
          </a:solidFill>
          <a:ln/>
        </p:spPr>
      </p:sp>
      <p:sp>
        <p:nvSpPr>
          <p:cNvPr id="18" name="Text 14"/>
          <p:cNvSpPr/>
          <p:nvPr/>
        </p:nvSpPr>
        <p:spPr>
          <a:xfrm>
            <a:off x="7498080" y="2066544"/>
            <a:ext cx="1005840" cy="29260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Facile</a:t>
            </a:r>
            <a:endParaRPr lang="en-US" sz="900" dirty="0"/>
          </a:p>
        </p:txBody>
      </p:sp>
      <p:sp>
        <p:nvSpPr>
          <p:cNvPr id="19" name="Shape 15"/>
          <p:cNvSpPr/>
          <p:nvPr/>
        </p:nvSpPr>
        <p:spPr>
          <a:xfrm>
            <a:off x="457200" y="2615184"/>
            <a:ext cx="8229600" cy="640080"/>
          </a:xfrm>
          <a:prstGeom prst="rect">
            <a:avLst/>
          </a:prstGeom>
          <a:solidFill>
            <a:srgbClr val="FFFFFF"/>
          </a:solidFill>
          <a:ln/>
          <a:effectLst>
            <a:outerShdw sx="100000" sy="100000" kx="0" ky="0" algn="bl" rotWithShape="0" blurRad="76200" dist="25400" dir="8100000">
              <a:srgbClr val="000000">
                <a:alpha val="10000"/>
              </a:srgbClr>
            </a:outerShdw>
          </a:effectLst>
        </p:spPr>
      </p:sp>
      <p:pic>
        <p:nvPicPr>
          <p:cNvPr id="20" name="Image 2" descr="preencoded.png">    </p:cNvPr>
          <p:cNvPicPr>
            <a:picLocks noChangeAspect="1"/>
          </p:cNvPicPr>
          <p:nvPr/>
        </p:nvPicPr>
        <p:blipFill>
          <a:blip r:embed="rId3"/>
          <a:stretch>
            <a:fillRect/>
          </a:stretch>
        </p:blipFill>
        <p:spPr>
          <a:xfrm>
            <a:off x="640080" y="2752344"/>
            <a:ext cx="320040" cy="320040"/>
          </a:xfrm>
          <a:prstGeom prst="rect">
            <a:avLst/>
          </a:prstGeom>
        </p:spPr>
      </p:pic>
      <p:sp>
        <p:nvSpPr>
          <p:cNvPr id="21" name="Text 16"/>
          <p:cNvSpPr/>
          <p:nvPr/>
        </p:nvSpPr>
        <p:spPr>
          <a:xfrm>
            <a:off x="1097280" y="2615184"/>
            <a:ext cx="2011680" cy="640080"/>
          </a:xfrm>
          <a:prstGeom prst="rect">
            <a:avLst/>
          </a:prstGeom>
          <a:noFill/>
          <a:ln/>
        </p:spPr>
        <p:txBody>
          <a:bodyPr wrap="square" lIns="0" tIns="0" rIns="0" bIns="0" rtlCol="0" anchor="ctr"/>
          <a:lstStyle/>
          <a:p>
            <a:pPr indent="0" marL="0">
              <a:buNone/>
            </a:pPr>
            <a:r>
              <a:rPr lang="en-US" sz="1400" b="1" dirty="0">
                <a:solidFill>
                  <a:srgbClr val="0B1929"/>
                </a:solidFill>
                <a:latin typeface="Calibri" pitchFamily="34" charset="0"/>
                <a:ea typeface="Calibri" pitchFamily="34" charset="-122"/>
                <a:cs typeface="Calibri" pitchFamily="34" charset="-120"/>
              </a:rPr>
              <a:t>Messagerie interne</a:t>
            </a:r>
            <a:endParaRPr lang="en-US" sz="1400" dirty="0"/>
          </a:p>
        </p:txBody>
      </p:sp>
      <p:sp>
        <p:nvSpPr>
          <p:cNvPr id="22" name="Text 17"/>
          <p:cNvSpPr/>
          <p:nvPr/>
        </p:nvSpPr>
        <p:spPr>
          <a:xfrm>
            <a:off x="3200400" y="2615184"/>
            <a:ext cx="4114800" cy="6400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Element (Matrix) : comme Slack, mais fédéré, chiffré, sous votre contrôle.</a:t>
            </a:r>
            <a:endParaRPr lang="en-US" sz="1100" dirty="0"/>
          </a:p>
        </p:txBody>
      </p:sp>
      <p:sp>
        <p:nvSpPr>
          <p:cNvPr id="23" name="Shape 18"/>
          <p:cNvSpPr/>
          <p:nvPr/>
        </p:nvSpPr>
        <p:spPr>
          <a:xfrm>
            <a:off x="7498080" y="2779776"/>
            <a:ext cx="1005840" cy="292608"/>
          </a:xfrm>
          <a:prstGeom prst="rect">
            <a:avLst/>
          </a:prstGeom>
          <a:solidFill>
            <a:srgbClr val="0D6B4F"/>
          </a:solidFill>
          <a:ln/>
        </p:spPr>
      </p:sp>
      <p:sp>
        <p:nvSpPr>
          <p:cNvPr id="24" name="Text 19"/>
          <p:cNvSpPr/>
          <p:nvPr/>
        </p:nvSpPr>
        <p:spPr>
          <a:xfrm>
            <a:off x="7498080" y="2779776"/>
            <a:ext cx="1005840" cy="29260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Facile</a:t>
            </a:r>
            <a:endParaRPr lang="en-US" sz="900" dirty="0"/>
          </a:p>
        </p:txBody>
      </p:sp>
      <p:sp>
        <p:nvSpPr>
          <p:cNvPr id="25" name="Shape 20"/>
          <p:cNvSpPr/>
          <p:nvPr/>
        </p:nvSpPr>
        <p:spPr>
          <a:xfrm>
            <a:off x="457200" y="3328416"/>
            <a:ext cx="8229600" cy="640080"/>
          </a:xfrm>
          <a:prstGeom prst="rect">
            <a:avLst/>
          </a:prstGeom>
          <a:solidFill>
            <a:srgbClr val="FFFFFF"/>
          </a:solidFill>
          <a:ln/>
          <a:effectLst>
            <a:outerShdw sx="100000" sy="100000" kx="0" ky="0" algn="bl" rotWithShape="0" blurRad="76200" dist="25400" dir="8100000">
              <a:srgbClr val="000000">
                <a:alpha val="10000"/>
              </a:srgbClr>
            </a:outerShdw>
          </a:effectLst>
        </p:spPr>
      </p:sp>
      <p:pic>
        <p:nvPicPr>
          <p:cNvPr id="26" name="Image 3" descr="preencoded.png">    </p:cNvPr>
          <p:cNvPicPr>
            <a:picLocks noChangeAspect="1"/>
          </p:cNvPicPr>
          <p:nvPr/>
        </p:nvPicPr>
        <p:blipFill>
          <a:blip r:embed="rId4"/>
          <a:stretch>
            <a:fillRect/>
          </a:stretch>
        </p:blipFill>
        <p:spPr>
          <a:xfrm>
            <a:off x="640080" y="3465576"/>
            <a:ext cx="320040" cy="320040"/>
          </a:xfrm>
          <a:prstGeom prst="rect">
            <a:avLst/>
          </a:prstGeom>
        </p:spPr>
      </p:pic>
      <p:sp>
        <p:nvSpPr>
          <p:cNvPr id="27" name="Text 21"/>
          <p:cNvSpPr/>
          <p:nvPr/>
        </p:nvSpPr>
        <p:spPr>
          <a:xfrm>
            <a:off x="1097280" y="3328416"/>
            <a:ext cx="2011680" cy="640080"/>
          </a:xfrm>
          <a:prstGeom prst="rect">
            <a:avLst/>
          </a:prstGeom>
          <a:noFill/>
          <a:ln/>
        </p:spPr>
        <p:txBody>
          <a:bodyPr wrap="square" lIns="0" tIns="0" rIns="0" bIns="0" rtlCol="0" anchor="ctr"/>
          <a:lstStyle/>
          <a:p>
            <a:pPr indent="0" marL="0">
              <a:buNone/>
            </a:pPr>
            <a:r>
              <a:rPr lang="en-US" sz="1400" b="1" dirty="0">
                <a:solidFill>
                  <a:srgbClr val="0B1929"/>
                </a:solidFill>
                <a:latin typeface="Calibri" pitchFamily="34" charset="0"/>
                <a:ea typeface="Calibri" pitchFamily="34" charset="-122"/>
                <a:cs typeface="Calibri" pitchFamily="34" charset="-120"/>
              </a:rPr>
              <a:t>Gestionnaire de mots de passe</a:t>
            </a:r>
            <a:endParaRPr lang="en-US" sz="1400" dirty="0"/>
          </a:p>
        </p:txBody>
      </p:sp>
      <p:sp>
        <p:nvSpPr>
          <p:cNvPr id="28" name="Text 22"/>
          <p:cNvSpPr/>
          <p:nvPr/>
        </p:nvSpPr>
        <p:spPr>
          <a:xfrm>
            <a:off x="3200400" y="3328416"/>
            <a:ext cx="4114800" cy="6400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Vaultwarden : compatible Bitwarden, auto-hébergé, gratuit.</a:t>
            </a:r>
            <a:endParaRPr lang="en-US" sz="1100" dirty="0"/>
          </a:p>
        </p:txBody>
      </p:sp>
      <p:sp>
        <p:nvSpPr>
          <p:cNvPr id="29" name="Shape 23"/>
          <p:cNvSpPr/>
          <p:nvPr/>
        </p:nvSpPr>
        <p:spPr>
          <a:xfrm>
            <a:off x="7498080" y="3493008"/>
            <a:ext cx="1005840" cy="292608"/>
          </a:xfrm>
          <a:prstGeom prst="rect">
            <a:avLst/>
          </a:prstGeom>
          <a:solidFill>
            <a:srgbClr val="0D6B4F"/>
          </a:solidFill>
          <a:ln/>
        </p:spPr>
      </p:sp>
      <p:sp>
        <p:nvSpPr>
          <p:cNvPr id="30" name="Text 24"/>
          <p:cNvSpPr/>
          <p:nvPr/>
        </p:nvSpPr>
        <p:spPr>
          <a:xfrm>
            <a:off x="7498080" y="3493008"/>
            <a:ext cx="1005840" cy="29260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Très facile</a:t>
            </a:r>
            <a:endParaRPr lang="en-US" sz="900" dirty="0"/>
          </a:p>
        </p:txBody>
      </p:sp>
      <p:sp>
        <p:nvSpPr>
          <p:cNvPr id="31" name="Shape 25"/>
          <p:cNvSpPr/>
          <p:nvPr/>
        </p:nvSpPr>
        <p:spPr>
          <a:xfrm>
            <a:off x="457200" y="4041648"/>
            <a:ext cx="8229600" cy="640080"/>
          </a:xfrm>
          <a:prstGeom prst="rect">
            <a:avLst/>
          </a:prstGeom>
          <a:solidFill>
            <a:srgbClr val="FFFFFF"/>
          </a:solidFill>
          <a:ln/>
          <a:effectLst>
            <a:outerShdw sx="100000" sy="100000" kx="0" ky="0" algn="bl" rotWithShape="0" blurRad="76200" dist="25400" dir="8100000">
              <a:srgbClr val="000000">
                <a:alpha val="10000"/>
              </a:srgbClr>
            </a:outerShdw>
          </a:effectLst>
        </p:spPr>
      </p:sp>
      <p:pic>
        <p:nvPicPr>
          <p:cNvPr id="32" name="Image 4" descr="preencoded.png">    </p:cNvPr>
          <p:cNvPicPr>
            <a:picLocks noChangeAspect="1"/>
          </p:cNvPicPr>
          <p:nvPr/>
        </p:nvPicPr>
        <p:blipFill>
          <a:blip r:embed="rId5"/>
          <a:stretch>
            <a:fillRect/>
          </a:stretch>
        </p:blipFill>
        <p:spPr>
          <a:xfrm>
            <a:off x="640080" y="4178808"/>
            <a:ext cx="320040" cy="320040"/>
          </a:xfrm>
          <a:prstGeom prst="rect">
            <a:avLst/>
          </a:prstGeom>
        </p:spPr>
      </p:pic>
      <p:sp>
        <p:nvSpPr>
          <p:cNvPr id="33" name="Text 26"/>
          <p:cNvSpPr/>
          <p:nvPr/>
        </p:nvSpPr>
        <p:spPr>
          <a:xfrm>
            <a:off x="1097280" y="4041648"/>
            <a:ext cx="2011680" cy="640080"/>
          </a:xfrm>
          <a:prstGeom prst="rect">
            <a:avLst/>
          </a:prstGeom>
          <a:noFill/>
          <a:ln/>
        </p:spPr>
        <p:txBody>
          <a:bodyPr wrap="square" lIns="0" tIns="0" rIns="0" bIns="0" rtlCol="0" anchor="ctr"/>
          <a:lstStyle/>
          <a:p>
            <a:pPr indent="0" marL="0">
              <a:buNone/>
            </a:pPr>
            <a:r>
              <a:rPr lang="en-US" sz="1400" b="1" dirty="0">
                <a:solidFill>
                  <a:srgbClr val="0B1929"/>
                </a:solidFill>
                <a:latin typeface="Calibri" pitchFamily="34" charset="0"/>
                <a:ea typeface="Calibri" pitchFamily="34" charset="-122"/>
                <a:cs typeface="Calibri" pitchFamily="34" charset="-120"/>
              </a:rPr>
              <a:t>Navigateur + recherche</a:t>
            </a:r>
            <a:endParaRPr lang="en-US" sz="1400" dirty="0"/>
          </a:p>
        </p:txBody>
      </p:sp>
      <p:sp>
        <p:nvSpPr>
          <p:cNvPr id="34" name="Text 27"/>
          <p:cNvSpPr/>
          <p:nvPr/>
        </p:nvSpPr>
        <p:spPr>
          <a:xfrm>
            <a:off x="3200400" y="4041648"/>
            <a:ext cx="4114800" cy="6400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Firefox + recherche alternative. Premier geste de décolonisation.</a:t>
            </a:r>
            <a:endParaRPr lang="en-US" sz="1100" dirty="0"/>
          </a:p>
        </p:txBody>
      </p:sp>
      <p:sp>
        <p:nvSpPr>
          <p:cNvPr id="35" name="Shape 28"/>
          <p:cNvSpPr/>
          <p:nvPr/>
        </p:nvSpPr>
        <p:spPr>
          <a:xfrm>
            <a:off x="7498080" y="4206240"/>
            <a:ext cx="1005840" cy="292608"/>
          </a:xfrm>
          <a:prstGeom prst="rect">
            <a:avLst/>
          </a:prstGeom>
          <a:solidFill>
            <a:srgbClr val="0D6B4F"/>
          </a:solidFill>
          <a:ln/>
        </p:spPr>
      </p:sp>
      <p:sp>
        <p:nvSpPr>
          <p:cNvPr id="36" name="Text 29"/>
          <p:cNvSpPr/>
          <p:nvPr/>
        </p:nvSpPr>
        <p:spPr>
          <a:xfrm>
            <a:off x="7498080" y="4206240"/>
            <a:ext cx="1005840" cy="29260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Immédiat</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22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sp>
        <p:nvSpPr>
          <p:cNvPr id="4" name="Text 2"/>
          <p:cNvSpPr/>
          <p:nvPr/>
        </p:nvSpPr>
        <p:spPr>
          <a:xfrm>
            <a:off x="457200" y="274320"/>
            <a:ext cx="8229600" cy="640080"/>
          </a:xfrm>
          <a:prstGeom prst="rect">
            <a:avLst/>
          </a:prstGeom>
          <a:noFill/>
          <a:ln/>
        </p:spPr>
        <p:txBody>
          <a:bodyPr wrap="square" lIns="0" tIns="0" rIns="0" bIns="0" rtlCol="0" anchor="ctr"/>
          <a:lstStyle/>
          <a:p>
            <a:pPr indent="0" marL="0">
              <a:buNone/>
            </a:pPr>
            <a:r>
              <a:rPr lang="en-US" sz="3200" b="1" dirty="0">
                <a:solidFill>
                  <a:srgbClr val="FFFFFF"/>
                </a:solidFill>
                <a:latin typeface="Georgia" pitchFamily="34" charset="0"/>
                <a:ea typeface="Georgia" pitchFamily="34" charset="-122"/>
                <a:cs typeface="Georgia" pitchFamily="34" charset="-120"/>
              </a:rPr>
              <a:t>Alliance Boréale</a:t>
            </a:r>
            <a:endParaRPr lang="en-US" sz="3200" dirty="0"/>
          </a:p>
        </p:txBody>
      </p:sp>
      <p:sp>
        <p:nvSpPr>
          <p:cNvPr id="5" name="Text 3"/>
          <p:cNvSpPr/>
          <p:nvPr/>
        </p:nvSpPr>
        <p:spPr>
          <a:xfrm>
            <a:off x="457200" y="822960"/>
            <a:ext cx="7315200" cy="274320"/>
          </a:xfrm>
          <a:prstGeom prst="rect">
            <a:avLst/>
          </a:prstGeom>
          <a:noFill/>
          <a:ln/>
        </p:spPr>
        <p:txBody>
          <a:bodyPr wrap="square" lIns="0" tIns="0" rIns="0" bIns="0" rtlCol="0" anchor="ctr"/>
          <a:lstStyle/>
          <a:p>
            <a:pPr indent="0" marL="0">
              <a:buNone/>
            </a:pPr>
            <a:r>
              <a:rPr lang="en-US" sz="1400" i="1" dirty="0">
                <a:solidFill>
                  <a:srgbClr val="15A67A"/>
                </a:solidFill>
                <a:latin typeface="Calibri Light" pitchFamily="34" charset="0"/>
                <a:ea typeface="Calibri Light" pitchFamily="34" charset="-122"/>
                <a:cs typeface="Calibri Light" pitchFamily="34" charset="-120"/>
              </a:rPr>
              <a:t>Un réseau fédéré pour la souveraineté numérique québécoise</a:t>
            </a:r>
            <a:endParaRPr lang="en-US" sz="1400" dirty="0"/>
          </a:p>
        </p:txBody>
      </p:sp>
      <p:pic>
        <p:nvPicPr>
          <p:cNvPr id="6" name="Image 0" descr="preencoded.png">    </p:cNvPr>
          <p:cNvPicPr>
            <a:picLocks noChangeAspect="1"/>
          </p:cNvPicPr>
          <p:nvPr/>
        </p:nvPicPr>
        <p:blipFill>
          <a:blip r:embed="rId1"/>
          <a:stretch>
            <a:fillRect/>
          </a:stretch>
        </p:blipFill>
        <p:spPr>
          <a:xfrm>
            <a:off x="640080" y="1353312"/>
            <a:ext cx="365760" cy="365760"/>
          </a:xfrm>
          <a:prstGeom prst="rect">
            <a:avLst/>
          </a:prstGeom>
        </p:spPr>
      </p:pic>
      <p:sp>
        <p:nvSpPr>
          <p:cNvPr id="7" name="Text 4"/>
          <p:cNvSpPr/>
          <p:nvPr/>
        </p:nvSpPr>
        <p:spPr>
          <a:xfrm>
            <a:off x="1188720" y="1280160"/>
            <a:ext cx="2743200" cy="457200"/>
          </a:xfrm>
          <a:prstGeom prst="rect">
            <a:avLst/>
          </a:prstGeom>
          <a:noFill/>
          <a:ln/>
        </p:spPr>
        <p:txBody>
          <a:bodyPr wrap="square" lIns="0" tIns="0" rIns="0" bIns="0" rtlCol="0" anchor="ctr"/>
          <a:lstStyle/>
          <a:p>
            <a:pPr indent="0" marL="0">
              <a:buNone/>
            </a:pPr>
            <a:r>
              <a:rPr lang="en-US" sz="1500" b="1" dirty="0">
                <a:solidFill>
                  <a:srgbClr val="D4A843"/>
                </a:solidFill>
                <a:latin typeface="Calibri" pitchFamily="34" charset="0"/>
                <a:ea typeface="Calibri" pitchFamily="34" charset="-122"/>
                <a:cs typeface="Calibri" pitchFamily="34" charset="-120"/>
              </a:rPr>
              <a:t>Tout est ouvert</a:t>
            </a:r>
            <a:endParaRPr lang="en-US" sz="1500" dirty="0"/>
          </a:p>
        </p:txBody>
      </p:sp>
      <p:sp>
        <p:nvSpPr>
          <p:cNvPr id="8" name="Text 5"/>
          <p:cNvSpPr/>
          <p:nvPr/>
        </p:nvSpPr>
        <p:spPr>
          <a:xfrm>
            <a:off x="3931920" y="1280160"/>
            <a:ext cx="4572000" cy="457200"/>
          </a:xfrm>
          <a:prstGeom prst="rect">
            <a:avLst/>
          </a:prstGeom>
          <a:noFill/>
          <a:ln/>
        </p:spPr>
        <p:txBody>
          <a:bodyPr wrap="square" lIns="0" tIns="0" rIns="0" bIns="0" rtlCol="0" anchor="ctr"/>
          <a:lstStyle/>
          <a:p>
            <a:pPr indent="0" marL="0">
              <a:buNone/>
            </a:pPr>
            <a:r>
              <a:rPr lang="en-US" sz="1300" dirty="0">
                <a:solidFill>
                  <a:srgbClr val="CBD5E0"/>
                </a:solidFill>
                <a:latin typeface="Calibri" pitchFamily="34" charset="0"/>
                <a:ea typeface="Calibri" pitchFamily="34" charset="-122"/>
                <a:cs typeface="Calibri" pitchFamily="34" charset="-120"/>
              </a:rPr>
              <a:t>Code, architecture, standards — 100% auditable, 100% transparent</a:t>
            </a:r>
            <a:endParaRPr lang="en-US" sz="1300" dirty="0"/>
          </a:p>
        </p:txBody>
      </p:sp>
      <p:pic>
        <p:nvPicPr>
          <p:cNvPr id="9" name="Image 1" descr="preencoded.png">    </p:cNvPr>
          <p:cNvPicPr>
            <a:picLocks noChangeAspect="1"/>
          </p:cNvPicPr>
          <p:nvPr/>
        </p:nvPicPr>
        <p:blipFill>
          <a:blip r:embed="rId2"/>
          <a:stretch>
            <a:fillRect/>
          </a:stretch>
        </p:blipFill>
        <p:spPr>
          <a:xfrm>
            <a:off x="640080" y="2011680"/>
            <a:ext cx="365760" cy="365760"/>
          </a:xfrm>
          <a:prstGeom prst="rect">
            <a:avLst/>
          </a:prstGeom>
        </p:spPr>
      </p:pic>
      <p:sp>
        <p:nvSpPr>
          <p:cNvPr id="10" name="Text 6"/>
          <p:cNvSpPr/>
          <p:nvPr/>
        </p:nvSpPr>
        <p:spPr>
          <a:xfrm>
            <a:off x="1188720" y="1938528"/>
            <a:ext cx="2743200" cy="457200"/>
          </a:xfrm>
          <a:prstGeom prst="rect">
            <a:avLst/>
          </a:prstGeom>
          <a:noFill/>
          <a:ln/>
        </p:spPr>
        <p:txBody>
          <a:bodyPr wrap="square" lIns="0" tIns="0" rIns="0" bIns="0" rtlCol="0" anchor="ctr"/>
          <a:lstStyle/>
          <a:p>
            <a:pPr indent="0" marL="0">
              <a:buNone/>
            </a:pPr>
            <a:r>
              <a:rPr lang="en-US" sz="1500" b="1" dirty="0">
                <a:solidFill>
                  <a:srgbClr val="D4A843"/>
                </a:solidFill>
                <a:latin typeface="Calibri" pitchFamily="34" charset="0"/>
                <a:ea typeface="Calibri" pitchFamily="34" charset="-122"/>
                <a:cs typeface="Calibri" pitchFamily="34" charset="-120"/>
              </a:rPr>
              <a:t>Tout est local</a:t>
            </a:r>
            <a:endParaRPr lang="en-US" sz="1500" dirty="0"/>
          </a:p>
        </p:txBody>
      </p:sp>
      <p:sp>
        <p:nvSpPr>
          <p:cNvPr id="11" name="Text 7"/>
          <p:cNvSpPr/>
          <p:nvPr/>
        </p:nvSpPr>
        <p:spPr>
          <a:xfrm>
            <a:off x="3931920" y="1938528"/>
            <a:ext cx="4572000" cy="457200"/>
          </a:xfrm>
          <a:prstGeom prst="rect">
            <a:avLst/>
          </a:prstGeom>
          <a:noFill/>
          <a:ln/>
        </p:spPr>
        <p:txBody>
          <a:bodyPr wrap="square" lIns="0" tIns="0" rIns="0" bIns="0" rtlCol="0" anchor="ctr"/>
          <a:lstStyle/>
          <a:p>
            <a:pPr indent="0" marL="0">
              <a:buNone/>
            </a:pPr>
            <a:r>
              <a:rPr lang="en-US" sz="1300" dirty="0">
                <a:solidFill>
                  <a:srgbClr val="CBD5E0"/>
                </a:solidFill>
                <a:latin typeface="Calibri" pitchFamily="34" charset="0"/>
                <a:ea typeface="Calibri" pitchFamily="34" charset="-122"/>
                <a:cs typeface="Calibri" pitchFamily="34" charset="-120"/>
              </a:rPr>
              <a:t>Données hébergées au Québec, sous nos lois, par nos gens</a:t>
            </a:r>
            <a:endParaRPr lang="en-US" sz="1300" dirty="0"/>
          </a:p>
        </p:txBody>
      </p:sp>
      <p:pic>
        <p:nvPicPr>
          <p:cNvPr id="12" name="Image 2" descr="preencoded.png">    </p:cNvPr>
          <p:cNvPicPr>
            <a:picLocks noChangeAspect="1"/>
          </p:cNvPicPr>
          <p:nvPr/>
        </p:nvPicPr>
        <p:blipFill>
          <a:blip r:embed="rId3"/>
          <a:stretch>
            <a:fillRect/>
          </a:stretch>
        </p:blipFill>
        <p:spPr>
          <a:xfrm>
            <a:off x="640080" y="2670048"/>
            <a:ext cx="365760" cy="365760"/>
          </a:xfrm>
          <a:prstGeom prst="rect">
            <a:avLst/>
          </a:prstGeom>
        </p:spPr>
      </p:pic>
      <p:sp>
        <p:nvSpPr>
          <p:cNvPr id="13" name="Text 8"/>
          <p:cNvSpPr/>
          <p:nvPr/>
        </p:nvSpPr>
        <p:spPr>
          <a:xfrm>
            <a:off x="1188720" y="2596896"/>
            <a:ext cx="2743200" cy="457200"/>
          </a:xfrm>
          <a:prstGeom prst="rect">
            <a:avLst/>
          </a:prstGeom>
          <a:noFill/>
          <a:ln/>
        </p:spPr>
        <p:txBody>
          <a:bodyPr wrap="square" lIns="0" tIns="0" rIns="0" bIns="0" rtlCol="0" anchor="ctr"/>
          <a:lstStyle/>
          <a:p>
            <a:pPr indent="0" marL="0">
              <a:buNone/>
            </a:pPr>
            <a:r>
              <a:rPr lang="en-US" sz="1500" b="1" dirty="0">
                <a:solidFill>
                  <a:srgbClr val="D4A843"/>
                </a:solidFill>
                <a:latin typeface="Calibri" pitchFamily="34" charset="0"/>
                <a:ea typeface="Calibri" pitchFamily="34" charset="-122"/>
                <a:cs typeface="Calibri" pitchFamily="34" charset="-120"/>
              </a:rPr>
              <a:t>Tout est collectif</a:t>
            </a:r>
            <a:endParaRPr lang="en-US" sz="1500" dirty="0"/>
          </a:p>
        </p:txBody>
      </p:sp>
      <p:sp>
        <p:nvSpPr>
          <p:cNvPr id="14" name="Text 9"/>
          <p:cNvSpPr/>
          <p:nvPr/>
        </p:nvSpPr>
        <p:spPr>
          <a:xfrm>
            <a:off x="3931920" y="2596896"/>
            <a:ext cx="4572000" cy="457200"/>
          </a:xfrm>
          <a:prstGeom prst="rect">
            <a:avLst/>
          </a:prstGeom>
          <a:noFill/>
          <a:ln/>
        </p:spPr>
        <p:txBody>
          <a:bodyPr wrap="square" lIns="0" tIns="0" rIns="0" bIns="0" rtlCol="0" anchor="ctr"/>
          <a:lstStyle/>
          <a:p>
            <a:pPr indent="0" marL="0">
              <a:buNone/>
            </a:pPr>
            <a:r>
              <a:rPr lang="en-US" sz="1300" dirty="0">
                <a:solidFill>
                  <a:srgbClr val="CBD5E0"/>
                </a:solidFill>
                <a:latin typeface="Calibri" pitchFamily="34" charset="0"/>
                <a:ea typeface="Calibri" pitchFamily="34" charset="-122"/>
                <a:cs typeface="Calibri" pitchFamily="34" charset="-120"/>
              </a:rPr>
              <a:t>Chaque membre renforce l'Alliance. La force vient du nombre.</a:t>
            </a:r>
            <a:endParaRPr lang="en-US" sz="1300" dirty="0"/>
          </a:p>
        </p:txBody>
      </p:sp>
      <p:pic>
        <p:nvPicPr>
          <p:cNvPr id="15" name="Image 3" descr="preencoded.png">    </p:cNvPr>
          <p:cNvPicPr>
            <a:picLocks noChangeAspect="1"/>
          </p:cNvPicPr>
          <p:nvPr/>
        </p:nvPicPr>
        <p:blipFill>
          <a:blip r:embed="rId4"/>
          <a:stretch>
            <a:fillRect/>
          </a:stretch>
        </p:blipFill>
        <p:spPr>
          <a:xfrm>
            <a:off x="640080" y="3328416"/>
            <a:ext cx="365760" cy="365760"/>
          </a:xfrm>
          <a:prstGeom prst="rect">
            <a:avLst/>
          </a:prstGeom>
        </p:spPr>
      </p:pic>
      <p:sp>
        <p:nvSpPr>
          <p:cNvPr id="16" name="Text 10"/>
          <p:cNvSpPr/>
          <p:nvPr/>
        </p:nvSpPr>
        <p:spPr>
          <a:xfrm>
            <a:off x="1188720" y="3255264"/>
            <a:ext cx="2743200" cy="457200"/>
          </a:xfrm>
          <a:prstGeom prst="rect">
            <a:avLst/>
          </a:prstGeom>
          <a:noFill/>
          <a:ln/>
        </p:spPr>
        <p:txBody>
          <a:bodyPr wrap="square" lIns="0" tIns="0" rIns="0" bIns="0" rtlCol="0" anchor="ctr"/>
          <a:lstStyle/>
          <a:p>
            <a:pPr indent="0" marL="0">
              <a:buNone/>
            </a:pPr>
            <a:r>
              <a:rPr lang="en-US" sz="1500" b="1" dirty="0">
                <a:solidFill>
                  <a:srgbClr val="D4A843"/>
                </a:solidFill>
                <a:latin typeface="Calibri" pitchFamily="34" charset="0"/>
                <a:ea typeface="Calibri" pitchFamily="34" charset="-122"/>
                <a:cs typeface="Calibri" pitchFamily="34" charset="-120"/>
              </a:rPr>
              <a:t>Tout est sécuritaire</a:t>
            </a:r>
            <a:endParaRPr lang="en-US" sz="1500" dirty="0"/>
          </a:p>
        </p:txBody>
      </p:sp>
      <p:sp>
        <p:nvSpPr>
          <p:cNvPr id="17" name="Text 11"/>
          <p:cNvSpPr/>
          <p:nvPr/>
        </p:nvSpPr>
        <p:spPr>
          <a:xfrm>
            <a:off x="3931920" y="3255264"/>
            <a:ext cx="4572000" cy="457200"/>
          </a:xfrm>
          <a:prstGeom prst="rect">
            <a:avLst/>
          </a:prstGeom>
          <a:noFill/>
          <a:ln/>
        </p:spPr>
        <p:txBody>
          <a:bodyPr wrap="square" lIns="0" tIns="0" rIns="0" bIns="0" rtlCol="0" anchor="ctr"/>
          <a:lstStyle/>
          <a:p>
            <a:pPr indent="0" marL="0">
              <a:buNone/>
            </a:pPr>
            <a:r>
              <a:rPr lang="en-US" sz="1300" dirty="0">
                <a:solidFill>
                  <a:srgbClr val="CBD5E0"/>
                </a:solidFill>
                <a:latin typeface="Calibri" pitchFamily="34" charset="0"/>
                <a:ea typeface="Calibri" pitchFamily="34" charset="-122"/>
                <a:cs typeface="Calibri" pitchFamily="34" charset="-120"/>
              </a:rPr>
              <a:t>Sécurité mutualisée — le modèle du coffre-fort à l'échelle</a:t>
            </a:r>
            <a:endParaRPr lang="en-US" sz="1300" dirty="0"/>
          </a:p>
        </p:txBody>
      </p:sp>
      <p:pic>
        <p:nvPicPr>
          <p:cNvPr id="18" name="Image 4" descr="preencoded.png">    </p:cNvPr>
          <p:cNvPicPr>
            <a:picLocks noChangeAspect="1"/>
          </p:cNvPicPr>
          <p:nvPr/>
        </p:nvPicPr>
        <p:blipFill>
          <a:blip r:embed="rId5"/>
          <a:stretch>
            <a:fillRect/>
          </a:stretch>
        </p:blipFill>
        <p:spPr>
          <a:xfrm>
            <a:off x="640080" y="3986784"/>
            <a:ext cx="365760" cy="365760"/>
          </a:xfrm>
          <a:prstGeom prst="rect">
            <a:avLst/>
          </a:prstGeom>
        </p:spPr>
      </p:pic>
      <p:sp>
        <p:nvSpPr>
          <p:cNvPr id="19" name="Text 12"/>
          <p:cNvSpPr/>
          <p:nvPr/>
        </p:nvSpPr>
        <p:spPr>
          <a:xfrm>
            <a:off x="1188720" y="3913632"/>
            <a:ext cx="2743200" cy="457200"/>
          </a:xfrm>
          <a:prstGeom prst="rect">
            <a:avLst/>
          </a:prstGeom>
          <a:noFill/>
          <a:ln/>
        </p:spPr>
        <p:txBody>
          <a:bodyPr wrap="square" lIns="0" tIns="0" rIns="0" bIns="0" rtlCol="0" anchor="ctr"/>
          <a:lstStyle/>
          <a:p>
            <a:pPr indent="0" marL="0">
              <a:buNone/>
            </a:pPr>
            <a:r>
              <a:rPr lang="en-US" sz="1500" b="1" dirty="0">
                <a:solidFill>
                  <a:srgbClr val="D4A843"/>
                </a:solidFill>
                <a:latin typeface="Calibri" pitchFamily="34" charset="0"/>
                <a:ea typeface="Calibri" pitchFamily="34" charset="-122"/>
                <a:cs typeface="Calibri" pitchFamily="34" charset="-120"/>
              </a:rPr>
              <a:t>Personne n'est captif</a:t>
            </a:r>
            <a:endParaRPr lang="en-US" sz="1500" dirty="0"/>
          </a:p>
        </p:txBody>
      </p:sp>
      <p:sp>
        <p:nvSpPr>
          <p:cNvPr id="20" name="Text 13"/>
          <p:cNvSpPr/>
          <p:nvPr/>
        </p:nvSpPr>
        <p:spPr>
          <a:xfrm>
            <a:off x="3931920" y="3913632"/>
            <a:ext cx="4572000" cy="457200"/>
          </a:xfrm>
          <a:prstGeom prst="rect">
            <a:avLst/>
          </a:prstGeom>
          <a:noFill/>
          <a:ln/>
        </p:spPr>
        <p:txBody>
          <a:bodyPr wrap="square" lIns="0" tIns="0" rIns="0" bIns="0" rtlCol="0" anchor="ctr"/>
          <a:lstStyle/>
          <a:p>
            <a:pPr indent="0" marL="0">
              <a:buNone/>
            </a:pPr>
            <a:r>
              <a:rPr lang="en-US" sz="1300" dirty="0">
                <a:solidFill>
                  <a:srgbClr val="CBD5E0"/>
                </a:solidFill>
                <a:latin typeface="Calibri" pitchFamily="34" charset="0"/>
                <a:ea typeface="Calibri" pitchFamily="34" charset="-122"/>
                <a:cs typeface="Calibri" pitchFamily="34" charset="-120"/>
              </a:rPr>
              <a:t>Standards ouverts, pas de lock-in. Vous restez parce que c'est bon, pas parce que c'est piégé.</a:t>
            </a:r>
            <a:endParaRPr lang="en-US" sz="1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7FAFA"/>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23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0B1929"/>
                </a:solidFill>
                <a:latin typeface="Georgia" pitchFamily="34" charset="0"/>
                <a:ea typeface="Georgia" pitchFamily="34" charset="-122"/>
                <a:cs typeface="Georgia" pitchFamily="34" charset="-120"/>
              </a:rPr>
              <a:t>Le cercle vertueux de la souveraineté</a:t>
            </a:r>
            <a:endParaRPr lang="en-US" sz="2800" dirty="0"/>
          </a:p>
        </p:txBody>
      </p:sp>
      <p:sp>
        <p:nvSpPr>
          <p:cNvPr id="6" name="Shape 4"/>
          <p:cNvSpPr/>
          <p:nvPr/>
        </p:nvSpPr>
        <p:spPr>
          <a:xfrm>
            <a:off x="274320" y="1097280"/>
            <a:ext cx="1554480" cy="20116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7" name="Shape 5"/>
          <p:cNvSpPr/>
          <p:nvPr/>
        </p:nvSpPr>
        <p:spPr>
          <a:xfrm>
            <a:off x="274320" y="1097280"/>
            <a:ext cx="1554480" cy="54864"/>
          </a:xfrm>
          <a:prstGeom prst="rect">
            <a:avLst/>
          </a:prstGeom>
          <a:solidFill>
            <a:srgbClr val="0D6B4F"/>
          </a:solidFill>
          <a:ln/>
        </p:spPr>
      </p:sp>
      <p:pic>
        <p:nvPicPr>
          <p:cNvPr id="8" name="Image 0" descr="preencoded.png">    </p:cNvPr>
          <p:cNvPicPr>
            <a:picLocks noChangeAspect="1"/>
          </p:cNvPicPr>
          <p:nvPr/>
        </p:nvPicPr>
        <p:blipFill>
          <a:blip r:embed="rId1"/>
          <a:stretch>
            <a:fillRect/>
          </a:stretch>
        </p:blipFill>
        <p:spPr>
          <a:xfrm>
            <a:off x="822960" y="1325880"/>
            <a:ext cx="457200" cy="457200"/>
          </a:xfrm>
          <a:prstGeom prst="rect">
            <a:avLst/>
          </a:prstGeom>
        </p:spPr>
      </p:pic>
      <p:sp>
        <p:nvSpPr>
          <p:cNvPr id="9" name="Text 6"/>
          <p:cNvSpPr/>
          <p:nvPr/>
        </p:nvSpPr>
        <p:spPr>
          <a:xfrm>
            <a:off x="274320" y="1965960"/>
            <a:ext cx="1554480" cy="640080"/>
          </a:xfrm>
          <a:prstGeom prst="rect">
            <a:avLst/>
          </a:prstGeom>
          <a:noFill/>
          <a:ln/>
        </p:spPr>
        <p:txBody>
          <a:bodyPr wrap="square" lIns="0" tIns="0" rIns="0" bIns="0" rtlCol="0" anchor="ctr"/>
          <a:lstStyle/>
          <a:p>
            <a:pPr algn="ctr" indent="0" marL="0">
              <a:buNone/>
            </a:pPr>
            <a:r>
              <a:rPr lang="en-US" sz="1300" b="1" dirty="0">
                <a:solidFill>
                  <a:srgbClr val="0B1929"/>
                </a:solidFill>
                <a:latin typeface="Calibri" pitchFamily="34" charset="0"/>
                <a:ea typeface="Calibri" pitchFamily="34" charset="-122"/>
                <a:cs typeface="Calibri" pitchFamily="34" charset="-120"/>
              </a:rPr>
              <a:t>Investir</a:t>
            </a:r>
            <a:endParaRPr lang="en-US" sz="1300" dirty="0"/>
          </a:p>
          <a:p>
            <a:pPr algn="ctr" indent="0" marL="0">
              <a:buNone/>
            </a:pPr>
            <a:r>
              <a:rPr lang="en-US" sz="1300" b="1" dirty="0">
                <a:solidFill>
                  <a:srgbClr val="0B1929"/>
                </a:solidFill>
                <a:latin typeface="Calibri" pitchFamily="34" charset="0"/>
                <a:ea typeface="Calibri" pitchFamily="34" charset="-122"/>
                <a:cs typeface="Calibri" pitchFamily="34" charset="-120"/>
              </a:rPr>
              <a:t>localement</a:t>
            </a:r>
            <a:endParaRPr lang="en-US" sz="1300" dirty="0"/>
          </a:p>
        </p:txBody>
      </p:sp>
      <p:pic>
        <p:nvPicPr>
          <p:cNvPr id="10" name="Image 1" descr="preencoded.png">    </p:cNvPr>
          <p:cNvPicPr>
            <a:picLocks noChangeAspect="1"/>
          </p:cNvPicPr>
          <p:nvPr/>
        </p:nvPicPr>
        <p:blipFill>
          <a:blip r:embed="rId2"/>
          <a:stretch>
            <a:fillRect/>
          </a:stretch>
        </p:blipFill>
        <p:spPr>
          <a:xfrm>
            <a:off x="1856232" y="2011680"/>
            <a:ext cx="182880" cy="182880"/>
          </a:xfrm>
          <a:prstGeom prst="rect">
            <a:avLst/>
          </a:prstGeom>
        </p:spPr>
      </p:pic>
      <p:sp>
        <p:nvSpPr>
          <p:cNvPr id="11" name="Shape 7"/>
          <p:cNvSpPr/>
          <p:nvPr/>
        </p:nvSpPr>
        <p:spPr>
          <a:xfrm>
            <a:off x="2057400" y="1097280"/>
            <a:ext cx="1554480" cy="20116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2" name="Shape 8"/>
          <p:cNvSpPr/>
          <p:nvPr/>
        </p:nvSpPr>
        <p:spPr>
          <a:xfrm>
            <a:off x="2057400" y="1097280"/>
            <a:ext cx="1554480" cy="54864"/>
          </a:xfrm>
          <a:prstGeom prst="rect">
            <a:avLst/>
          </a:prstGeom>
          <a:solidFill>
            <a:srgbClr val="0D6B4F"/>
          </a:solidFill>
          <a:ln/>
        </p:spPr>
      </p:sp>
      <p:pic>
        <p:nvPicPr>
          <p:cNvPr id="13" name="Image 2" descr="preencoded.png">    </p:cNvPr>
          <p:cNvPicPr>
            <a:picLocks noChangeAspect="1"/>
          </p:cNvPicPr>
          <p:nvPr/>
        </p:nvPicPr>
        <p:blipFill>
          <a:blip r:embed="rId3"/>
          <a:stretch>
            <a:fillRect/>
          </a:stretch>
        </p:blipFill>
        <p:spPr>
          <a:xfrm>
            <a:off x="2606040" y="1325880"/>
            <a:ext cx="457200" cy="457200"/>
          </a:xfrm>
          <a:prstGeom prst="rect">
            <a:avLst/>
          </a:prstGeom>
        </p:spPr>
      </p:pic>
      <p:sp>
        <p:nvSpPr>
          <p:cNvPr id="14" name="Text 9"/>
          <p:cNvSpPr/>
          <p:nvPr/>
        </p:nvSpPr>
        <p:spPr>
          <a:xfrm>
            <a:off x="2057400" y="1965960"/>
            <a:ext cx="1554480" cy="640080"/>
          </a:xfrm>
          <a:prstGeom prst="rect">
            <a:avLst/>
          </a:prstGeom>
          <a:noFill/>
          <a:ln/>
        </p:spPr>
        <p:txBody>
          <a:bodyPr wrap="square" lIns="0" tIns="0" rIns="0" bIns="0" rtlCol="0" anchor="ctr"/>
          <a:lstStyle/>
          <a:p>
            <a:pPr algn="ctr" indent="0" marL="0">
              <a:buNone/>
            </a:pPr>
            <a:r>
              <a:rPr lang="en-US" sz="1300" b="1" dirty="0">
                <a:solidFill>
                  <a:srgbClr val="0B1929"/>
                </a:solidFill>
                <a:latin typeface="Calibri" pitchFamily="34" charset="0"/>
                <a:ea typeface="Calibri" pitchFamily="34" charset="-122"/>
                <a:cs typeface="Calibri" pitchFamily="34" charset="-120"/>
              </a:rPr>
              <a:t>Créer de</a:t>
            </a:r>
            <a:endParaRPr lang="en-US" sz="1300" dirty="0"/>
          </a:p>
          <a:p>
            <a:pPr algn="ctr" indent="0" marL="0">
              <a:buNone/>
            </a:pPr>
            <a:r>
              <a:rPr lang="en-US" sz="1300" b="1" dirty="0">
                <a:solidFill>
                  <a:srgbClr val="0B1929"/>
                </a:solidFill>
                <a:latin typeface="Calibri" pitchFamily="34" charset="0"/>
                <a:ea typeface="Calibri" pitchFamily="34" charset="-122"/>
                <a:cs typeface="Calibri" pitchFamily="34" charset="-120"/>
              </a:rPr>
              <a:t>l'expertise</a:t>
            </a:r>
            <a:endParaRPr lang="en-US" sz="1300" dirty="0"/>
          </a:p>
        </p:txBody>
      </p:sp>
      <p:pic>
        <p:nvPicPr>
          <p:cNvPr id="15" name="Image 3" descr="preencoded.png">    </p:cNvPr>
          <p:cNvPicPr>
            <a:picLocks noChangeAspect="1"/>
          </p:cNvPicPr>
          <p:nvPr/>
        </p:nvPicPr>
        <p:blipFill>
          <a:blip r:embed="rId4"/>
          <a:stretch>
            <a:fillRect/>
          </a:stretch>
        </p:blipFill>
        <p:spPr>
          <a:xfrm>
            <a:off x="3639312" y="2011680"/>
            <a:ext cx="182880" cy="182880"/>
          </a:xfrm>
          <a:prstGeom prst="rect">
            <a:avLst/>
          </a:prstGeom>
        </p:spPr>
      </p:pic>
      <p:sp>
        <p:nvSpPr>
          <p:cNvPr id="16" name="Shape 10"/>
          <p:cNvSpPr/>
          <p:nvPr/>
        </p:nvSpPr>
        <p:spPr>
          <a:xfrm>
            <a:off x="3840480" y="1097280"/>
            <a:ext cx="1554480" cy="20116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7" name="Shape 11"/>
          <p:cNvSpPr/>
          <p:nvPr/>
        </p:nvSpPr>
        <p:spPr>
          <a:xfrm>
            <a:off x="3840480" y="1097280"/>
            <a:ext cx="1554480" cy="54864"/>
          </a:xfrm>
          <a:prstGeom prst="rect">
            <a:avLst/>
          </a:prstGeom>
          <a:solidFill>
            <a:srgbClr val="0D6B4F"/>
          </a:solidFill>
          <a:ln/>
        </p:spPr>
      </p:sp>
      <p:pic>
        <p:nvPicPr>
          <p:cNvPr id="18" name="Image 4" descr="preencoded.png">    </p:cNvPr>
          <p:cNvPicPr>
            <a:picLocks noChangeAspect="1"/>
          </p:cNvPicPr>
          <p:nvPr/>
        </p:nvPicPr>
        <p:blipFill>
          <a:blip r:embed="rId5"/>
          <a:stretch>
            <a:fillRect/>
          </a:stretch>
        </p:blipFill>
        <p:spPr>
          <a:xfrm>
            <a:off x="4389120" y="1325880"/>
            <a:ext cx="457200" cy="457200"/>
          </a:xfrm>
          <a:prstGeom prst="rect">
            <a:avLst/>
          </a:prstGeom>
        </p:spPr>
      </p:pic>
      <p:sp>
        <p:nvSpPr>
          <p:cNvPr id="19" name="Text 12"/>
          <p:cNvSpPr/>
          <p:nvPr/>
        </p:nvSpPr>
        <p:spPr>
          <a:xfrm>
            <a:off x="3840480" y="1965960"/>
            <a:ext cx="1554480" cy="640080"/>
          </a:xfrm>
          <a:prstGeom prst="rect">
            <a:avLst/>
          </a:prstGeom>
          <a:noFill/>
          <a:ln/>
        </p:spPr>
        <p:txBody>
          <a:bodyPr wrap="square" lIns="0" tIns="0" rIns="0" bIns="0" rtlCol="0" anchor="ctr"/>
          <a:lstStyle/>
          <a:p>
            <a:pPr algn="ctr" indent="0" marL="0">
              <a:buNone/>
            </a:pPr>
            <a:r>
              <a:rPr lang="en-US" sz="1300" b="1" dirty="0">
                <a:solidFill>
                  <a:srgbClr val="0B1929"/>
                </a:solidFill>
                <a:latin typeface="Calibri" pitchFamily="34" charset="0"/>
                <a:ea typeface="Calibri" pitchFamily="34" charset="-122"/>
                <a:cs typeface="Calibri" pitchFamily="34" charset="-120"/>
              </a:rPr>
              <a:t>Améliorer</a:t>
            </a:r>
            <a:endParaRPr lang="en-US" sz="1300" dirty="0"/>
          </a:p>
          <a:p>
            <a:pPr algn="ctr" indent="0" marL="0">
              <a:buNone/>
            </a:pPr>
            <a:r>
              <a:rPr lang="en-US" sz="1300" b="1" dirty="0">
                <a:solidFill>
                  <a:srgbClr val="0B1929"/>
                </a:solidFill>
                <a:latin typeface="Calibri" pitchFamily="34" charset="0"/>
                <a:ea typeface="Calibri" pitchFamily="34" charset="-122"/>
                <a:cs typeface="Calibri" pitchFamily="34" charset="-120"/>
              </a:rPr>
              <a:t>les solutions</a:t>
            </a:r>
            <a:endParaRPr lang="en-US" sz="1300" dirty="0"/>
          </a:p>
        </p:txBody>
      </p:sp>
      <p:pic>
        <p:nvPicPr>
          <p:cNvPr id="20" name="Image 5" descr="preencoded.png">    </p:cNvPr>
          <p:cNvPicPr>
            <a:picLocks noChangeAspect="1"/>
          </p:cNvPicPr>
          <p:nvPr/>
        </p:nvPicPr>
        <p:blipFill>
          <a:blip r:embed="rId6"/>
          <a:stretch>
            <a:fillRect/>
          </a:stretch>
        </p:blipFill>
        <p:spPr>
          <a:xfrm>
            <a:off x="5422392" y="2011680"/>
            <a:ext cx="182880" cy="182880"/>
          </a:xfrm>
          <a:prstGeom prst="rect">
            <a:avLst/>
          </a:prstGeom>
        </p:spPr>
      </p:pic>
      <p:sp>
        <p:nvSpPr>
          <p:cNvPr id="21" name="Shape 13"/>
          <p:cNvSpPr/>
          <p:nvPr/>
        </p:nvSpPr>
        <p:spPr>
          <a:xfrm>
            <a:off x="5623560" y="1097280"/>
            <a:ext cx="1554480" cy="20116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22" name="Shape 14"/>
          <p:cNvSpPr/>
          <p:nvPr/>
        </p:nvSpPr>
        <p:spPr>
          <a:xfrm>
            <a:off x="5623560" y="1097280"/>
            <a:ext cx="1554480" cy="54864"/>
          </a:xfrm>
          <a:prstGeom prst="rect">
            <a:avLst/>
          </a:prstGeom>
          <a:solidFill>
            <a:srgbClr val="0D6B4F"/>
          </a:solidFill>
          <a:ln/>
        </p:spPr>
      </p:sp>
      <p:pic>
        <p:nvPicPr>
          <p:cNvPr id="23" name="Image 6" descr="preencoded.png">    </p:cNvPr>
          <p:cNvPicPr>
            <a:picLocks noChangeAspect="1"/>
          </p:cNvPicPr>
          <p:nvPr/>
        </p:nvPicPr>
        <p:blipFill>
          <a:blip r:embed="rId7"/>
          <a:stretch>
            <a:fillRect/>
          </a:stretch>
        </p:blipFill>
        <p:spPr>
          <a:xfrm>
            <a:off x="6172200" y="1325880"/>
            <a:ext cx="457200" cy="457200"/>
          </a:xfrm>
          <a:prstGeom prst="rect">
            <a:avLst/>
          </a:prstGeom>
        </p:spPr>
      </p:pic>
      <p:sp>
        <p:nvSpPr>
          <p:cNvPr id="24" name="Text 15"/>
          <p:cNvSpPr/>
          <p:nvPr/>
        </p:nvSpPr>
        <p:spPr>
          <a:xfrm>
            <a:off x="5623560" y="1965960"/>
            <a:ext cx="1554480" cy="640080"/>
          </a:xfrm>
          <a:prstGeom prst="rect">
            <a:avLst/>
          </a:prstGeom>
          <a:noFill/>
          <a:ln/>
        </p:spPr>
        <p:txBody>
          <a:bodyPr wrap="square" lIns="0" tIns="0" rIns="0" bIns="0" rtlCol="0" anchor="ctr"/>
          <a:lstStyle/>
          <a:p>
            <a:pPr algn="ctr" indent="0" marL="0">
              <a:buNone/>
            </a:pPr>
            <a:r>
              <a:rPr lang="en-US" sz="1300" b="1" dirty="0">
                <a:solidFill>
                  <a:srgbClr val="0B1929"/>
                </a:solidFill>
                <a:latin typeface="Calibri" pitchFamily="34" charset="0"/>
                <a:ea typeface="Calibri" pitchFamily="34" charset="-122"/>
                <a:cs typeface="Calibri" pitchFamily="34" charset="-120"/>
              </a:rPr>
              <a:t>Attirer</a:t>
            </a:r>
            <a:endParaRPr lang="en-US" sz="1300" dirty="0"/>
          </a:p>
          <a:p>
            <a:pPr algn="ctr" indent="0" marL="0">
              <a:buNone/>
            </a:pPr>
            <a:r>
              <a:rPr lang="en-US" sz="1300" b="1" dirty="0">
                <a:solidFill>
                  <a:srgbClr val="0B1929"/>
                </a:solidFill>
                <a:latin typeface="Calibri" pitchFamily="34" charset="0"/>
                <a:ea typeface="Calibri" pitchFamily="34" charset="-122"/>
                <a:cs typeface="Calibri" pitchFamily="34" charset="-120"/>
              </a:rPr>
              <a:t>plus de PME</a:t>
            </a:r>
            <a:endParaRPr lang="en-US" sz="1300" dirty="0"/>
          </a:p>
        </p:txBody>
      </p:sp>
      <p:pic>
        <p:nvPicPr>
          <p:cNvPr id="25" name="Image 7" descr="preencoded.png">    </p:cNvPr>
          <p:cNvPicPr>
            <a:picLocks noChangeAspect="1"/>
          </p:cNvPicPr>
          <p:nvPr/>
        </p:nvPicPr>
        <p:blipFill>
          <a:blip r:embed="rId8"/>
          <a:stretch>
            <a:fillRect/>
          </a:stretch>
        </p:blipFill>
        <p:spPr>
          <a:xfrm>
            <a:off x="7205472" y="2011680"/>
            <a:ext cx="182880" cy="182880"/>
          </a:xfrm>
          <a:prstGeom prst="rect">
            <a:avLst/>
          </a:prstGeom>
        </p:spPr>
      </p:pic>
      <p:sp>
        <p:nvSpPr>
          <p:cNvPr id="26" name="Shape 16"/>
          <p:cNvSpPr/>
          <p:nvPr/>
        </p:nvSpPr>
        <p:spPr>
          <a:xfrm>
            <a:off x="7406640" y="1097280"/>
            <a:ext cx="1554480" cy="201168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27" name="Shape 17"/>
          <p:cNvSpPr/>
          <p:nvPr/>
        </p:nvSpPr>
        <p:spPr>
          <a:xfrm>
            <a:off x="7406640" y="1097280"/>
            <a:ext cx="1554480" cy="54864"/>
          </a:xfrm>
          <a:prstGeom prst="rect">
            <a:avLst/>
          </a:prstGeom>
          <a:solidFill>
            <a:srgbClr val="0D6B4F"/>
          </a:solidFill>
          <a:ln/>
        </p:spPr>
      </p:sp>
      <p:pic>
        <p:nvPicPr>
          <p:cNvPr id="28" name="Image 8" descr="preencoded.png">    </p:cNvPr>
          <p:cNvPicPr>
            <a:picLocks noChangeAspect="1"/>
          </p:cNvPicPr>
          <p:nvPr/>
        </p:nvPicPr>
        <p:blipFill>
          <a:blip r:embed="rId9"/>
          <a:stretch>
            <a:fillRect/>
          </a:stretch>
        </p:blipFill>
        <p:spPr>
          <a:xfrm>
            <a:off x="7955280" y="1325880"/>
            <a:ext cx="457200" cy="457200"/>
          </a:xfrm>
          <a:prstGeom prst="rect">
            <a:avLst/>
          </a:prstGeom>
        </p:spPr>
      </p:pic>
      <p:sp>
        <p:nvSpPr>
          <p:cNvPr id="29" name="Text 18"/>
          <p:cNvSpPr/>
          <p:nvPr/>
        </p:nvSpPr>
        <p:spPr>
          <a:xfrm>
            <a:off x="7406640" y="1965960"/>
            <a:ext cx="1554480" cy="640080"/>
          </a:xfrm>
          <a:prstGeom prst="rect">
            <a:avLst/>
          </a:prstGeom>
          <a:noFill/>
          <a:ln/>
        </p:spPr>
        <p:txBody>
          <a:bodyPr wrap="square" lIns="0" tIns="0" rIns="0" bIns="0" rtlCol="0" anchor="ctr"/>
          <a:lstStyle/>
          <a:p>
            <a:pPr algn="ctr" indent="0" marL="0">
              <a:buNone/>
            </a:pPr>
            <a:r>
              <a:rPr lang="en-US" sz="1300" b="1" dirty="0">
                <a:solidFill>
                  <a:srgbClr val="0B1929"/>
                </a:solidFill>
                <a:latin typeface="Calibri" pitchFamily="34" charset="0"/>
                <a:ea typeface="Calibri" pitchFamily="34" charset="-122"/>
                <a:cs typeface="Calibri" pitchFamily="34" charset="-120"/>
              </a:rPr>
              <a:t>Renforcer</a:t>
            </a:r>
            <a:endParaRPr lang="en-US" sz="1300" dirty="0"/>
          </a:p>
          <a:p>
            <a:pPr algn="ctr" indent="0" marL="0">
              <a:buNone/>
            </a:pPr>
            <a:r>
              <a:rPr lang="en-US" sz="1300" b="1" dirty="0">
                <a:solidFill>
                  <a:srgbClr val="0B1929"/>
                </a:solidFill>
                <a:latin typeface="Calibri" pitchFamily="34" charset="0"/>
                <a:ea typeface="Calibri" pitchFamily="34" charset="-122"/>
                <a:cs typeface="Calibri" pitchFamily="34" charset="-120"/>
              </a:rPr>
              <a:t>l'Alliance</a:t>
            </a:r>
            <a:endParaRPr lang="en-US" sz="1300" dirty="0"/>
          </a:p>
        </p:txBody>
      </p:sp>
      <p:sp>
        <p:nvSpPr>
          <p:cNvPr id="30" name="Text 19"/>
          <p:cNvSpPr/>
          <p:nvPr/>
        </p:nvSpPr>
        <p:spPr>
          <a:xfrm>
            <a:off x="914400" y="3383280"/>
            <a:ext cx="7315200" cy="457200"/>
          </a:xfrm>
          <a:prstGeom prst="rect">
            <a:avLst/>
          </a:prstGeom>
          <a:noFill/>
          <a:ln/>
        </p:spPr>
        <p:txBody>
          <a:bodyPr wrap="square" lIns="0" tIns="0" rIns="0" bIns="0" rtlCol="0" anchor="ctr"/>
          <a:lstStyle/>
          <a:p>
            <a:pPr algn="ctr" indent="0" marL="0">
              <a:buNone/>
            </a:pPr>
            <a:r>
              <a:rPr lang="en-US" sz="1400" i="1" dirty="0">
                <a:solidFill>
                  <a:srgbClr val="0D6B4F"/>
                </a:solidFill>
                <a:latin typeface="Georgia" pitchFamily="34" charset="0"/>
                <a:ea typeface="Georgia" pitchFamily="34" charset="-122"/>
                <a:cs typeface="Georgia" pitchFamily="34" charset="-120"/>
              </a:rPr>
              <a:t>Chaque dollar investi localement revient multiplié dans l'écosystème québécois.</a:t>
            </a:r>
            <a:endParaRPr lang="en-US" sz="1400" dirty="0"/>
          </a:p>
        </p:txBody>
      </p:sp>
      <p:sp>
        <p:nvSpPr>
          <p:cNvPr id="31" name="Shape 20"/>
          <p:cNvSpPr/>
          <p:nvPr/>
        </p:nvSpPr>
        <p:spPr>
          <a:xfrm>
            <a:off x="457200" y="4023360"/>
            <a:ext cx="8229600" cy="548640"/>
          </a:xfrm>
          <a:prstGeom prst="rect">
            <a:avLst/>
          </a:prstGeom>
          <a:solidFill>
            <a:srgbClr val="0B1929"/>
          </a:solidFill>
          <a:ln/>
        </p:spPr>
      </p:sp>
      <p:sp>
        <p:nvSpPr>
          <p:cNvPr id="32" name="Text 21"/>
          <p:cNvSpPr/>
          <p:nvPr/>
        </p:nvSpPr>
        <p:spPr>
          <a:xfrm>
            <a:off x="457200" y="4023360"/>
            <a:ext cx="8229600" cy="548640"/>
          </a:xfrm>
          <a:prstGeom prst="rect">
            <a:avLst/>
          </a:prstGeom>
          <a:noFill/>
          <a:ln/>
        </p:spPr>
        <p:txBody>
          <a:bodyPr wrap="square" rtlCol="0" anchor="ctr"/>
          <a:lstStyle/>
          <a:p>
            <a:pPr algn="ctr" indent="0" marL="0">
              <a:buNone/>
            </a:pPr>
            <a:r>
              <a:rPr lang="en-US" sz="1200" i="1" dirty="0">
                <a:solidFill>
                  <a:srgbClr val="15A67A"/>
                </a:solidFill>
                <a:latin typeface="Calibri Light" pitchFamily="34" charset="0"/>
                <a:ea typeface="Calibri Light" pitchFamily="34" charset="-122"/>
                <a:cs typeface="Calibri Light" pitchFamily="34" charset="-120"/>
              </a:rPr>
              <a:t>Prochaine conférence : L'anti lock-in — Infrastructure ouverte, normalisée et souveraine</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24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sp>
        <p:nvSpPr>
          <p:cNvPr id="4" name="Text 2"/>
          <p:cNvSpPr/>
          <p:nvPr/>
        </p:nvSpPr>
        <p:spPr>
          <a:xfrm>
            <a:off x="457200" y="274320"/>
            <a:ext cx="8229600" cy="64008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Ce qu'on retient</a:t>
            </a:r>
            <a:endParaRPr lang="en-US" sz="3000" dirty="0"/>
          </a:p>
        </p:txBody>
      </p:sp>
      <p:pic>
        <p:nvPicPr>
          <p:cNvPr id="5" name="Image 0" descr="preencoded.png">    </p:cNvPr>
          <p:cNvPicPr>
            <a:picLocks noChangeAspect="1"/>
          </p:cNvPicPr>
          <p:nvPr/>
        </p:nvPicPr>
        <p:blipFill>
          <a:blip r:embed="rId1"/>
          <a:stretch>
            <a:fillRect/>
          </a:stretch>
        </p:blipFill>
        <p:spPr>
          <a:xfrm>
            <a:off x="731520" y="1152144"/>
            <a:ext cx="347472" cy="347472"/>
          </a:xfrm>
          <a:prstGeom prst="rect">
            <a:avLst/>
          </a:prstGeom>
        </p:spPr>
      </p:pic>
      <p:sp>
        <p:nvSpPr>
          <p:cNvPr id="6" name="Text 3"/>
          <p:cNvSpPr/>
          <p:nvPr/>
        </p:nvSpPr>
        <p:spPr>
          <a:xfrm>
            <a:off x="1280160" y="1097280"/>
            <a:ext cx="7315200" cy="45720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92% de nos PME dépendent des GAFAM — c'est une colonisation structurelle</a:t>
            </a:r>
            <a:endParaRPr lang="en-US" sz="1500" dirty="0"/>
          </a:p>
        </p:txBody>
      </p:sp>
      <p:sp>
        <p:nvSpPr>
          <p:cNvPr id="7" name="Shape 4"/>
          <p:cNvSpPr/>
          <p:nvPr/>
        </p:nvSpPr>
        <p:spPr>
          <a:xfrm>
            <a:off x="1280160" y="1572768"/>
            <a:ext cx="4572000" cy="0"/>
          </a:xfrm>
          <a:prstGeom prst="line">
            <a:avLst/>
          </a:prstGeom>
          <a:noFill/>
          <a:ln w="6350">
            <a:solidFill>
              <a:srgbClr val="1A3A5C"/>
            </a:solidFill>
            <a:prstDash val="solid"/>
          </a:ln>
        </p:spPr>
      </p:sp>
      <p:pic>
        <p:nvPicPr>
          <p:cNvPr id="8" name="Image 1" descr="preencoded.png">    </p:cNvPr>
          <p:cNvPicPr>
            <a:picLocks noChangeAspect="1"/>
          </p:cNvPicPr>
          <p:nvPr/>
        </p:nvPicPr>
        <p:blipFill>
          <a:blip r:embed="rId2"/>
          <a:stretch>
            <a:fillRect/>
          </a:stretch>
        </p:blipFill>
        <p:spPr>
          <a:xfrm>
            <a:off x="731520" y="1719072"/>
            <a:ext cx="347472" cy="347472"/>
          </a:xfrm>
          <a:prstGeom prst="rect">
            <a:avLst/>
          </a:prstGeom>
        </p:spPr>
      </p:pic>
      <p:sp>
        <p:nvSpPr>
          <p:cNvPr id="9" name="Text 5"/>
          <p:cNvSpPr/>
          <p:nvPr/>
        </p:nvSpPr>
        <p:spPr>
          <a:xfrm>
            <a:off x="1280160" y="1664208"/>
            <a:ext cx="7315200" cy="45720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Le modèle est identique : extraction, dépendance, contrôle</a:t>
            </a:r>
            <a:endParaRPr lang="en-US" sz="1500" dirty="0"/>
          </a:p>
        </p:txBody>
      </p:sp>
      <p:sp>
        <p:nvSpPr>
          <p:cNvPr id="10" name="Shape 6"/>
          <p:cNvSpPr/>
          <p:nvPr/>
        </p:nvSpPr>
        <p:spPr>
          <a:xfrm>
            <a:off x="1280160" y="2139696"/>
            <a:ext cx="4572000" cy="0"/>
          </a:xfrm>
          <a:prstGeom prst="line">
            <a:avLst/>
          </a:prstGeom>
          <a:noFill/>
          <a:ln w="6350">
            <a:solidFill>
              <a:srgbClr val="1A3A5C"/>
            </a:solidFill>
            <a:prstDash val="solid"/>
          </a:ln>
        </p:spPr>
      </p:sp>
      <p:pic>
        <p:nvPicPr>
          <p:cNvPr id="11" name="Image 2" descr="preencoded.png">    </p:cNvPr>
          <p:cNvPicPr>
            <a:picLocks noChangeAspect="1"/>
          </p:cNvPicPr>
          <p:nvPr/>
        </p:nvPicPr>
        <p:blipFill>
          <a:blip r:embed="rId3"/>
          <a:stretch>
            <a:fillRect/>
          </a:stretch>
        </p:blipFill>
        <p:spPr>
          <a:xfrm>
            <a:off x="731520" y="2286000"/>
            <a:ext cx="347472" cy="347472"/>
          </a:xfrm>
          <a:prstGeom prst="rect">
            <a:avLst/>
          </a:prstGeom>
        </p:spPr>
      </p:pic>
      <p:sp>
        <p:nvSpPr>
          <p:cNvPr id="12" name="Text 7"/>
          <p:cNvSpPr/>
          <p:nvPr/>
        </p:nvSpPr>
        <p:spPr>
          <a:xfrm>
            <a:off x="1280160" y="2231136"/>
            <a:ext cx="7315200" cy="45720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Le CLOUD Act rend illusoire toute protection par la localisation géographique</a:t>
            </a:r>
            <a:endParaRPr lang="en-US" sz="1500" dirty="0"/>
          </a:p>
        </p:txBody>
      </p:sp>
      <p:sp>
        <p:nvSpPr>
          <p:cNvPr id="13" name="Shape 8"/>
          <p:cNvSpPr/>
          <p:nvPr/>
        </p:nvSpPr>
        <p:spPr>
          <a:xfrm>
            <a:off x="1280160" y="2706624"/>
            <a:ext cx="4572000" cy="0"/>
          </a:xfrm>
          <a:prstGeom prst="line">
            <a:avLst/>
          </a:prstGeom>
          <a:noFill/>
          <a:ln w="6350">
            <a:solidFill>
              <a:srgbClr val="1A3A5C"/>
            </a:solidFill>
            <a:prstDash val="solid"/>
          </a:ln>
        </p:spPr>
      </p:sp>
      <p:pic>
        <p:nvPicPr>
          <p:cNvPr id="14" name="Image 3" descr="preencoded.png">    </p:cNvPr>
          <p:cNvPicPr>
            <a:picLocks noChangeAspect="1"/>
          </p:cNvPicPr>
          <p:nvPr/>
        </p:nvPicPr>
        <p:blipFill>
          <a:blip r:embed="rId4"/>
          <a:stretch>
            <a:fillRect/>
          </a:stretch>
        </p:blipFill>
        <p:spPr>
          <a:xfrm>
            <a:off x="731520" y="2852928"/>
            <a:ext cx="347472" cy="347472"/>
          </a:xfrm>
          <a:prstGeom prst="rect">
            <a:avLst/>
          </a:prstGeom>
        </p:spPr>
      </p:pic>
      <p:sp>
        <p:nvSpPr>
          <p:cNvPr id="15" name="Text 9"/>
          <p:cNvSpPr/>
          <p:nvPr/>
        </p:nvSpPr>
        <p:spPr>
          <a:xfrm>
            <a:off x="1280160" y="2798064"/>
            <a:ext cx="7315200" cy="45720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Les coûts cachés représentent 3 à 5 fois les coûts visibles</a:t>
            </a:r>
            <a:endParaRPr lang="en-US" sz="1500" dirty="0"/>
          </a:p>
        </p:txBody>
      </p:sp>
      <p:sp>
        <p:nvSpPr>
          <p:cNvPr id="16" name="Shape 10"/>
          <p:cNvSpPr/>
          <p:nvPr/>
        </p:nvSpPr>
        <p:spPr>
          <a:xfrm>
            <a:off x="1280160" y="3273552"/>
            <a:ext cx="4572000" cy="0"/>
          </a:xfrm>
          <a:prstGeom prst="line">
            <a:avLst/>
          </a:prstGeom>
          <a:noFill/>
          <a:ln w="6350">
            <a:solidFill>
              <a:srgbClr val="1A3A5C"/>
            </a:solidFill>
            <a:prstDash val="solid"/>
          </a:ln>
        </p:spPr>
      </p:sp>
      <p:pic>
        <p:nvPicPr>
          <p:cNvPr id="17" name="Image 4" descr="preencoded.png">    </p:cNvPr>
          <p:cNvPicPr>
            <a:picLocks noChangeAspect="1"/>
          </p:cNvPicPr>
          <p:nvPr/>
        </p:nvPicPr>
        <p:blipFill>
          <a:blip r:embed="rId5"/>
          <a:stretch>
            <a:fillRect/>
          </a:stretch>
        </p:blipFill>
        <p:spPr>
          <a:xfrm>
            <a:off x="731520" y="3419856"/>
            <a:ext cx="347472" cy="347472"/>
          </a:xfrm>
          <a:prstGeom prst="rect">
            <a:avLst/>
          </a:prstGeom>
        </p:spPr>
      </p:pic>
      <p:sp>
        <p:nvSpPr>
          <p:cNvPr id="18" name="Text 11"/>
          <p:cNvSpPr/>
          <p:nvPr/>
        </p:nvSpPr>
        <p:spPr>
          <a:xfrm>
            <a:off x="1280160" y="3364992"/>
            <a:ext cx="7315200" cy="45720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Des alternatives matures existent pour chaque service GAFAM</a:t>
            </a:r>
            <a:endParaRPr lang="en-US" sz="1500" dirty="0"/>
          </a:p>
        </p:txBody>
      </p:sp>
      <p:sp>
        <p:nvSpPr>
          <p:cNvPr id="19" name="Shape 12"/>
          <p:cNvSpPr/>
          <p:nvPr/>
        </p:nvSpPr>
        <p:spPr>
          <a:xfrm>
            <a:off x="1280160" y="3840480"/>
            <a:ext cx="4572000" cy="0"/>
          </a:xfrm>
          <a:prstGeom prst="line">
            <a:avLst/>
          </a:prstGeom>
          <a:noFill/>
          <a:ln w="6350">
            <a:solidFill>
              <a:srgbClr val="1A3A5C"/>
            </a:solidFill>
            <a:prstDash val="solid"/>
          </a:ln>
        </p:spPr>
      </p:sp>
      <p:pic>
        <p:nvPicPr>
          <p:cNvPr id="20" name="Image 5" descr="preencoded.png">    </p:cNvPr>
          <p:cNvPicPr>
            <a:picLocks noChangeAspect="1"/>
          </p:cNvPicPr>
          <p:nvPr/>
        </p:nvPicPr>
        <p:blipFill>
          <a:blip r:embed="rId6"/>
          <a:stretch>
            <a:fillRect/>
          </a:stretch>
        </p:blipFill>
        <p:spPr>
          <a:xfrm>
            <a:off x="731520" y="3986784"/>
            <a:ext cx="347472" cy="347472"/>
          </a:xfrm>
          <a:prstGeom prst="rect">
            <a:avLst/>
          </a:prstGeom>
        </p:spPr>
      </p:pic>
      <p:sp>
        <p:nvSpPr>
          <p:cNvPr id="21" name="Text 13"/>
          <p:cNvSpPr/>
          <p:nvPr/>
        </p:nvSpPr>
        <p:spPr>
          <a:xfrm>
            <a:off x="1280160" y="3931920"/>
            <a:ext cx="7315200" cy="45720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La souveraineté numérique est un choix — et il se fait maintenant</a:t>
            </a:r>
            <a:endParaRPr lang="en-US" sz="1500" dirty="0"/>
          </a:p>
        </p:txBody>
      </p:sp>
      <p:sp>
        <p:nvSpPr>
          <p:cNvPr id="22" name="Shape 14"/>
          <p:cNvSpPr/>
          <p:nvPr/>
        </p:nvSpPr>
        <p:spPr>
          <a:xfrm>
            <a:off x="914400" y="4480560"/>
            <a:ext cx="7315200" cy="457200"/>
          </a:xfrm>
          <a:prstGeom prst="rect">
            <a:avLst/>
          </a:prstGeom>
          <a:solidFill>
            <a:srgbClr val="0D6B4F"/>
          </a:solidFill>
          <a:ln/>
        </p:spPr>
      </p:sp>
      <p:sp>
        <p:nvSpPr>
          <p:cNvPr id="23" name="Text 15"/>
          <p:cNvSpPr/>
          <p:nvPr/>
        </p:nvSpPr>
        <p:spPr>
          <a:xfrm>
            <a:off x="914400" y="4480560"/>
            <a:ext cx="7315200" cy="457200"/>
          </a:xfrm>
          <a:prstGeom prst="rect">
            <a:avLst/>
          </a:prstGeom>
          <a:noFill/>
          <a:ln/>
        </p:spPr>
        <p:txBody>
          <a:bodyPr wrap="square" rtlCol="0" anchor="ctr"/>
          <a:lstStyle/>
          <a:p>
            <a:pPr algn="ctr" indent="0" marL="0">
              <a:buNone/>
            </a:pPr>
            <a:r>
              <a:rPr lang="en-US" sz="1300" i="1" dirty="0">
                <a:solidFill>
                  <a:srgbClr val="FFFFFF"/>
                </a:solidFill>
                <a:latin typeface="Georgia" pitchFamily="34" charset="0"/>
                <a:ea typeface="Georgia" pitchFamily="34" charset="-122"/>
                <a:cs typeface="Georgia" pitchFamily="34" charset="-120"/>
              </a:rPr>
              <a:t>La décolonisation numérique commence par un inventaire et un choix.</a:t>
            </a:r>
            <a:endParaRPr lang="en-US" sz="13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B1929"/>
        </a:solidFill>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0D6B4F"/>
          </a:solidFill>
          <a:ln/>
        </p:spPr>
      </p:sp>
      <p:sp>
        <p:nvSpPr>
          <p:cNvPr id="3" name="Text 1"/>
          <p:cNvSpPr/>
          <p:nvPr/>
        </p:nvSpPr>
        <p:spPr>
          <a:xfrm>
            <a:off x="731520" y="731520"/>
            <a:ext cx="6400800" cy="1645920"/>
          </a:xfrm>
          <a:prstGeom prst="rect">
            <a:avLst/>
          </a:prstGeom>
          <a:noFill/>
          <a:ln/>
        </p:spPr>
        <p:txBody>
          <a:bodyPr wrap="square" lIns="0" tIns="0" rIns="0" bIns="0" rtlCol="0" anchor="ctr"/>
          <a:lstStyle/>
          <a:p>
            <a:pPr indent="0" marL="0">
              <a:lnSpc>
                <a:spcPct val="110000"/>
              </a:lnSpc>
              <a:buNone/>
            </a:pPr>
            <a:r>
              <a:rPr lang="en-US" sz="4400" b="1" dirty="0">
                <a:solidFill>
                  <a:srgbClr val="FFFFFF"/>
                </a:solidFill>
                <a:latin typeface="Georgia" pitchFamily="34" charset="0"/>
                <a:ea typeface="Georgia" pitchFamily="34" charset="-122"/>
                <a:cs typeface="Georgia" pitchFamily="34" charset="-120"/>
              </a:rPr>
              <a:t>Colonisation</a:t>
            </a:r>
            <a:endParaRPr lang="en-US" sz="4400" dirty="0"/>
          </a:p>
          <a:p>
            <a:pPr indent="0" marL="0">
              <a:lnSpc>
                <a:spcPct val="110000"/>
              </a:lnSpc>
              <a:buNone/>
            </a:pPr>
            <a:r>
              <a:rPr lang="en-US" sz="4400" b="1" dirty="0">
                <a:solidFill>
                  <a:srgbClr val="FFFFFF"/>
                </a:solidFill>
                <a:latin typeface="Georgia" pitchFamily="34" charset="0"/>
                <a:ea typeface="Georgia" pitchFamily="34" charset="-122"/>
                <a:cs typeface="Georgia" pitchFamily="34" charset="-120"/>
              </a:rPr>
              <a:t>numérique</a:t>
            </a:r>
            <a:endParaRPr lang="en-US" sz="4400" dirty="0"/>
          </a:p>
        </p:txBody>
      </p:sp>
      <p:sp>
        <p:nvSpPr>
          <p:cNvPr id="4" name="Shape 2"/>
          <p:cNvSpPr/>
          <p:nvPr/>
        </p:nvSpPr>
        <p:spPr>
          <a:xfrm>
            <a:off x="731520" y="2468880"/>
            <a:ext cx="3200400" cy="0"/>
          </a:xfrm>
          <a:prstGeom prst="line">
            <a:avLst/>
          </a:prstGeom>
          <a:noFill/>
          <a:ln w="25400">
            <a:solidFill>
              <a:srgbClr val="15A67A"/>
            </a:solidFill>
            <a:prstDash val="solid"/>
          </a:ln>
        </p:spPr>
      </p:sp>
      <p:sp>
        <p:nvSpPr>
          <p:cNvPr id="5" name="Text 3"/>
          <p:cNvSpPr/>
          <p:nvPr/>
        </p:nvSpPr>
        <p:spPr>
          <a:xfrm>
            <a:off x="731520" y="2743200"/>
            <a:ext cx="5486400" cy="731520"/>
          </a:xfrm>
          <a:prstGeom prst="rect">
            <a:avLst/>
          </a:prstGeom>
          <a:noFill/>
          <a:ln/>
        </p:spPr>
        <p:txBody>
          <a:bodyPr wrap="square" lIns="0" tIns="0" rIns="0" bIns="0" rtlCol="0" anchor="ctr"/>
          <a:lstStyle/>
          <a:p>
            <a:pPr indent="0" marL="0">
              <a:lnSpc>
                <a:spcPct val="130000"/>
              </a:lnSpc>
              <a:buNone/>
            </a:pPr>
            <a:r>
              <a:rPr lang="en-US" sz="2200" dirty="0">
                <a:solidFill>
                  <a:srgbClr val="15A67A"/>
                </a:solidFill>
                <a:latin typeface="Calibri Light" pitchFamily="34" charset="0"/>
                <a:ea typeface="Calibri Light" pitchFamily="34" charset="-122"/>
                <a:cs typeface="Calibri Light" pitchFamily="34" charset="-120"/>
              </a:rPr>
              <a:t>La souveraineté se construit</a:t>
            </a:r>
            <a:endParaRPr lang="en-US" sz="2200" dirty="0"/>
          </a:p>
          <a:p>
            <a:pPr indent="0" marL="0">
              <a:lnSpc>
                <a:spcPct val="130000"/>
              </a:lnSpc>
              <a:buNone/>
            </a:pPr>
            <a:r>
              <a:rPr lang="en-US" sz="2200" dirty="0">
                <a:solidFill>
                  <a:srgbClr val="15A67A"/>
                </a:solidFill>
                <a:latin typeface="Calibri Light" pitchFamily="34" charset="0"/>
                <a:ea typeface="Calibri Light" pitchFamily="34" charset="-122"/>
                <a:cs typeface="Calibri Light" pitchFamily="34" charset="-120"/>
              </a:rPr>
              <a:t>un service à la fois.</a:t>
            </a:r>
            <a:endParaRPr lang="en-US" sz="2200" dirty="0"/>
          </a:p>
        </p:txBody>
      </p:sp>
      <p:sp>
        <p:nvSpPr>
          <p:cNvPr id="6" name="Text 4"/>
          <p:cNvSpPr/>
          <p:nvPr/>
        </p:nvSpPr>
        <p:spPr>
          <a:xfrm>
            <a:off x="731520" y="3566160"/>
            <a:ext cx="4572000" cy="457200"/>
          </a:xfrm>
          <a:prstGeom prst="rect">
            <a:avLst/>
          </a:prstGeom>
          <a:noFill/>
          <a:ln/>
        </p:spPr>
        <p:txBody>
          <a:bodyPr wrap="square" lIns="0" tIns="0" rIns="0" bIns="0" rtlCol="0" anchor="ctr"/>
          <a:lstStyle/>
          <a:p>
            <a:pPr indent="0" marL="0">
              <a:buNone/>
            </a:pPr>
            <a:r>
              <a:rPr lang="en-US" sz="1800" dirty="0">
                <a:solidFill>
                  <a:srgbClr val="D4A843"/>
                </a:solidFill>
                <a:latin typeface="Calibri" pitchFamily="34" charset="0"/>
                <a:ea typeface="Calibri" pitchFamily="34" charset="-122"/>
                <a:cs typeface="Calibri" pitchFamily="34" charset="-120"/>
              </a:rPr>
              <a:t>Questions ?</a:t>
            </a:r>
            <a:endParaRPr lang="en-US" sz="1800" dirty="0"/>
          </a:p>
        </p:txBody>
      </p:sp>
      <p:sp>
        <p:nvSpPr>
          <p:cNvPr id="7" name="Text 5"/>
          <p:cNvSpPr/>
          <p:nvPr/>
        </p:nvSpPr>
        <p:spPr>
          <a:xfrm>
            <a:off x="731520" y="4114800"/>
            <a:ext cx="4572000" cy="640080"/>
          </a:xfrm>
          <a:prstGeom prst="rect">
            <a:avLst/>
          </a:prstGeom>
          <a:noFill/>
          <a:ln/>
        </p:spPr>
        <p:txBody>
          <a:bodyPr wrap="square" lIns="0" tIns="0" rIns="0" bIns="0" rtlCol="0" anchor="ctr"/>
          <a:lstStyle/>
          <a:p>
            <a:pPr indent="0" marL="0">
              <a:lnSpc>
                <a:spcPct val="150000"/>
              </a:lnSpc>
              <a:buNone/>
            </a:pPr>
            <a:r>
              <a:rPr lang="en-US" sz="1200" dirty="0">
                <a:solidFill>
                  <a:srgbClr val="94A3B8"/>
                </a:solidFill>
                <a:latin typeface="Calibri" pitchFamily="34" charset="0"/>
                <a:ea typeface="Calibri" pitchFamily="34" charset="-122"/>
                <a:cs typeface="Calibri" pitchFamily="34" charset="-120"/>
              </a:rPr>
              <a:t>Daniel — Chezlepro Inc. / Alliance Boréale</a:t>
            </a:r>
            <a:endParaRPr lang="en-US" sz="1200" dirty="0"/>
          </a:p>
          <a:p>
            <a:pPr indent="0" marL="0">
              <a:lnSpc>
                <a:spcPct val="150000"/>
              </a:lnSpc>
              <a:buNone/>
            </a:pPr>
            <a:r>
              <a:rPr lang="en-US" sz="1200" dirty="0">
                <a:solidFill>
                  <a:srgbClr val="94A3B8"/>
                </a:solidFill>
                <a:latin typeface="Calibri" pitchFamily="34" charset="0"/>
                <a:ea typeface="Calibri" pitchFamily="34" charset="-122"/>
                <a:cs typeface="Calibri" pitchFamily="34" charset="-120"/>
              </a:rPr>
              <a:t>alliance-boreale.ca</a:t>
            </a:r>
            <a:endParaRPr lang="en-US" sz="1200" dirty="0"/>
          </a:p>
        </p:txBody>
      </p:sp>
      <p:pic>
        <p:nvPicPr>
          <p:cNvPr id="8" name="Image 0" descr="preencoded.png">    </p:cNvPr>
          <p:cNvPicPr>
            <a:picLocks noChangeAspect="1"/>
          </p:cNvPicPr>
          <p:nvPr/>
        </p:nvPicPr>
        <p:blipFill>
          <a:blip r:embed="rId1">
            <a:alphaModFix amt="15000"/>
          </a:blip>
          <a:stretch>
            <a:fillRect/>
          </a:stretch>
        </p:blipFill>
        <p:spPr>
          <a:xfrm>
            <a:off x="6675120" y="1371600"/>
            <a:ext cx="1828800" cy="1828800"/>
          </a:xfrm>
          <a:prstGeom prst="rect">
            <a:avLst/>
          </a:prstGeom>
        </p:spPr>
      </p:pic>
      <p:pic>
        <p:nvPicPr>
          <p:cNvPr id="9" name="Image 1" descr="preencoded.png">    </p:cNvPr>
          <p:cNvPicPr>
            <a:picLocks noChangeAspect="1"/>
          </p:cNvPicPr>
          <p:nvPr/>
        </p:nvPicPr>
        <p:blipFill>
          <a:blip r:embed="rId2">
            <a:alphaModFix amt="15000"/>
          </a:blip>
          <a:stretch>
            <a:fillRect/>
          </a:stretch>
        </p:blipFill>
        <p:spPr>
          <a:xfrm>
            <a:off x="7315200" y="3200400"/>
            <a:ext cx="914400" cy="91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3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sp>
        <p:nvSpPr>
          <p:cNvPr id="4" name="Text 2"/>
          <p:cNvSpPr/>
          <p:nvPr/>
        </p:nvSpPr>
        <p:spPr>
          <a:xfrm>
            <a:off x="457200" y="1371600"/>
            <a:ext cx="1828800" cy="365760"/>
          </a:xfrm>
          <a:prstGeom prst="rect">
            <a:avLst/>
          </a:prstGeom>
          <a:noFill/>
          <a:ln/>
        </p:spPr>
        <p:txBody>
          <a:bodyPr wrap="square" lIns="0" tIns="0" rIns="0" bIns="0" rtlCol="0" anchor="ctr"/>
          <a:lstStyle/>
          <a:p>
            <a:pPr indent="0" marL="0">
              <a:buNone/>
            </a:pPr>
            <a:r>
              <a:rPr lang="en-US" sz="1200" spc="400" kern="0" dirty="0">
                <a:solidFill>
                  <a:srgbClr val="15A67A"/>
                </a:solidFill>
                <a:latin typeface="Calibri" pitchFamily="34" charset="0"/>
                <a:ea typeface="Calibri" pitchFamily="34" charset="-122"/>
                <a:cs typeface="Calibri" pitchFamily="34" charset="-120"/>
              </a:rPr>
              <a:t>PARTIE 01</a:t>
            </a:r>
            <a:endParaRPr lang="en-US" sz="1200" dirty="0"/>
          </a:p>
        </p:txBody>
      </p:sp>
      <p:sp>
        <p:nvSpPr>
          <p:cNvPr id="5" name="Text 3"/>
          <p:cNvSpPr/>
          <p:nvPr/>
        </p:nvSpPr>
        <p:spPr>
          <a:xfrm>
            <a:off x="457200" y="1828800"/>
            <a:ext cx="5486400" cy="1371600"/>
          </a:xfrm>
          <a:prstGeom prst="rect">
            <a:avLst/>
          </a:prstGeom>
          <a:noFill/>
          <a:ln/>
        </p:spPr>
        <p:txBody>
          <a:bodyPr wrap="square" lIns="0" tIns="0" rIns="0" bIns="0" rtlCol="0" anchor="ctr"/>
          <a:lstStyle/>
          <a:p>
            <a:pPr indent="0" marL="0">
              <a:buNone/>
            </a:pPr>
            <a:r>
              <a:rPr lang="en-US" sz="4200" b="1" dirty="0">
                <a:solidFill>
                  <a:srgbClr val="FFFFFF"/>
                </a:solidFill>
                <a:latin typeface="Georgia" pitchFamily="34" charset="0"/>
                <a:ea typeface="Georgia" pitchFamily="34" charset="-122"/>
                <a:cs typeface="Georgia" pitchFamily="34" charset="-120"/>
              </a:rPr>
              <a:t>L'état des lieux</a:t>
            </a:r>
            <a:endParaRPr lang="en-US" sz="4200" dirty="0"/>
          </a:p>
        </p:txBody>
      </p:sp>
      <p:sp>
        <p:nvSpPr>
          <p:cNvPr id="6" name="Shape 4"/>
          <p:cNvSpPr/>
          <p:nvPr/>
        </p:nvSpPr>
        <p:spPr>
          <a:xfrm>
            <a:off x="457200" y="3291840"/>
            <a:ext cx="2286000" cy="0"/>
          </a:xfrm>
          <a:prstGeom prst="line">
            <a:avLst/>
          </a:prstGeom>
          <a:noFill/>
          <a:ln w="25400">
            <a:solidFill>
              <a:srgbClr val="D4A843"/>
            </a:solidFill>
            <a:prstDash val="solid"/>
          </a:ln>
        </p:spPr>
      </p:sp>
      <p:pic>
        <p:nvPicPr>
          <p:cNvPr id="7" name="Image 0" descr="preencoded.png">    </p:cNvPr>
          <p:cNvPicPr>
            <a:picLocks noChangeAspect="1"/>
          </p:cNvPicPr>
          <p:nvPr/>
        </p:nvPicPr>
        <p:blipFill>
          <a:blip r:embed="rId1">
            <a:alphaModFix amt="18000"/>
          </a:blip>
          <a:stretch>
            <a:fillRect/>
          </a:stretch>
        </p:blipFill>
        <p:spPr>
          <a:xfrm>
            <a:off x="7132320" y="1371600"/>
            <a:ext cx="1645920" cy="16459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AFA"/>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4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3000" b="1" dirty="0">
                <a:solidFill>
                  <a:srgbClr val="0B1929"/>
                </a:solidFill>
                <a:latin typeface="Georgia" pitchFamily="34" charset="0"/>
                <a:ea typeface="Georgia" pitchFamily="34" charset="-122"/>
                <a:cs typeface="Georgia" pitchFamily="34" charset="-120"/>
              </a:rPr>
              <a:t>La dépendance en chiffres</a:t>
            </a:r>
            <a:endParaRPr lang="en-US" sz="3000" dirty="0"/>
          </a:p>
        </p:txBody>
      </p:sp>
      <p:sp>
        <p:nvSpPr>
          <p:cNvPr id="6" name="Shape 4"/>
          <p:cNvSpPr/>
          <p:nvPr/>
        </p:nvSpPr>
        <p:spPr>
          <a:xfrm>
            <a:off x="457200" y="1097280"/>
            <a:ext cx="2651760" cy="22860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7" name="Text 5"/>
          <p:cNvSpPr/>
          <p:nvPr/>
        </p:nvSpPr>
        <p:spPr>
          <a:xfrm>
            <a:off x="457200" y="1280160"/>
            <a:ext cx="2651760" cy="914400"/>
          </a:xfrm>
          <a:prstGeom prst="rect">
            <a:avLst/>
          </a:prstGeom>
          <a:noFill/>
          <a:ln/>
        </p:spPr>
        <p:txBody>
          <a:bodyPr wrap="square" lIns="0" tIns="0" rIns="0" bIns="0" rtlCol="0" anchor="ctr"/>
          <a:lstStyle/>
          <a:p>
            <a:pPr algn="ctr" indent="0" marL="0">
              <a:buNone/>
            </a:pPr>
            <a:r>
              <a:rPr lang="en-US" sz="5200" b="1" dirty="0">
                <a:solidFill>
                  <a:srgbClr val="C0392B"/>
                </a:solidFill>
                <a:latin typeface="Georgia" pitchFamily="34" charset="0"/>
                <a:ea typeface="Georgia" pitchFamily="34" charset="-122"/>
                <a:cs typeface="Georgia" pitchFamily="34" charset="-120"/>
              </a:rPr>
              <a:t>92%</a:t>
            </a:r>
            <a:endParaRPr lang="en-US" sz="5200" dirty="0"/>
          </a:p>
        </p:txBody>
      </p:sp>
      <p:sp>
        <p:nvSpPr>
          <p:cNvPr id="8" name="Text 6"/>
          <p:cNvSpPr/>
          <p:nvPr/>
        </p:nvSpPr>
        <p:spPr>
          <a:xfrm>
            <a:off x="731520" y="2286000"/>
            <a:ext cx="2103120" cy="914400"/>
          </a:xfrm>
          <a:prstGeom prst="rect">
            <a:avLst/>
          </a:prstGeom>
          <a:noFill/>
          <a:ln/>
        </p:spPr>
        <p:txBody>
          <a:bodyPr wrap="square" lIns="0" tIns="0" rIns="0" bIns="0" rtlCol="0" anchor="ctr"/>
          <a:lstStyle/>
          <a:p>
            <a:pPr algn="ctr" indent="0" marL="0">
              <a:buNone/>
            </a:pPr>
            <a:r>
              <a:rPr lang="en-US" sz="1200" dirty="0">
                <a:solidFill>
                  <a:srgbClr val="4A5568"/>
                </a:solidFill>
                <a:latin typeface="Calibri" pitchFamily="34" charset="0"/>
                <a:ea typeface="Calibri" pitchFamily="34" charset="-122"/>
                <a:cs typeface="Calibri" pitchFamily="34" charset="-120"/>
              </a:rPr>
              <a:t>des PME québécoises</a:t>
            </a:r>
            <a:endParaRPr lang="en-US" sz="1200" dirty="0"/>
          </a:p>
          <a:p>
            <a:pPr algn="ctr" indent="0" marL="0">
              <a:buNone/>
            </a:pPr>
            <a:r>
              <a:rPr lang="en-US" sz="1200" dirty="0">
                <a:solidFill>
                  <a:srgbClr val="4A5568"/>
                </a:solidFill>
                <a:latin typeface="Calibri" pitchFamily="34" charset="0"/>
                <a:ea typeface="Calibri" pitchFamily="34" charset="-122"/>
                <a:cs typeface="Calibri" pitchFamily="34" charset="-120"/>
              </a:rPr>
              <a:t>utilisent au moins un</a:t>
            </a:r>
            <a:endParaRPr lang="en-US" sz="1200" dirty="0"/>
          </a:p>
          <a:p>
            <a:pPr algn="ctr" indent="0" marL="0">
              <a:buNone/>
            </a:pPr>
            <a:r>
              <a:rPr lang="en-US" sz="1200" dirty="0">
                <a:solidFill>
                  <a:srgbClr val="4A5568"/>
                </a:solidFill>
                <a:latin typeface="Calibri" pitchFamily="34" charset="0"/>
                <a:ea typeface="Calibri" pitchFamily="34" charset="-122"/>
                <a:cs typeface="Calibri" pitchFamily="34" charset="-120"/>
              </a:rPr>
              <a:t>service GAFAM</a:t>
            </a:r>
            <a:endParaRPr lang="en-US" sz="1200" dirty="0"/>
          </a:p>
        </p:txBody>
      </p:sp>
      <p:sp>
        <p:nvSpPr>
          <p:cNvPr id="9" name="Shape 7"/>
          <p:cNvSpPr/>
          <p:nvPr/>
        </p:nvSpPr>
        <p:spPr>
          <a:xfrm>
            <a:off x="3383280" y="1097280"/>
            <a:ext cx="2651760" cy="22860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0" name="Text 8"/>
          <p:cNvSpPr/>
          <p:nvPr/>
        </p:nvSpPr>
        <p:spPr>
          <a:xfrm>
            <a:off x="3383280" y="1280160"/>
            <a:ext cx="2651760" cy="914400"/>
          </a:xfrm>
          <a:prstGeom prst="rect">
            <a:avLst/>
          </a:prstGeom>
          <a:noFill/>
          <a:ln/>
        </p:spPr>
        <p:txBody>
          <a:bodyPr wrap="square" lIns="0" tIns="0" rIns="0" bIns="0" rtlCol="0" anchor="ctr"/>
          <a:lstStyle/>
          <a:p>
            <a:pPr algn="ctr" indent="0" marL="0">
              <a:buNone/>
            </a:pPr>
            <a:r>
              <a:rPr lang="en-US" sz="5200" b="1" dirty="0">
                <a:solidFill>
                  <a:srgbClr val="1A3A5C"/>
                </a:solidFill>
                <a:latin typeface="Georgia" pitchFamily="34" charset="0"/>
                <a:ea typeface="Georgia" pitchFamily="34" charset="-122"/>
                <a:cs typeface="Georgia" pitchFamily="34" charset="-120"/>
              </a:rPr>
              <a:t>78%</a:t>
            </a:r>
            <a:endParaRPr lang="en-US" sz="5200" dirty="0"/>
          </a:p>
        </p:txBody>
      </p:sp>
      <p:sp>
        <p:nvSpPr>
          <p:cNvPr id="11" name="Text 9"/>
          <p:cNvSpPr/>
          <p:nvPr/>
        </p:nvSpPr>
        <p:spPr>
          <a:xfrm>
            <a:off x="3657600" y="2286000"/>
            <a:ext cx="2103120" cy="914400"/>
          </a:xfrm>
          <a:prstGeom prst="rect">
            <a:avLst/>
          </a:prstGeom>
          <a:noFill/>
          <a:ln/>
        </p:spPr>
        <p:txBody>
          <a:bodyPr wrap="square" lIns="0" tIns="0" rIns="0" bIns="0" rtlCol="0" anchor="ctr"/>
          <a:lstStyle/>
          <a:p>
            <a:pPr algn="ctr" indent="0" marL="0">
              <a:buNone/>
            </a:pPr>
            <a:r>
              <a:rPr lang="en-US" sz="1200" dirty="0">
                <a:solidFill>
                  <a:srgbClr val="4A5568"/>
                </a:solidFill>
                <a:latin typeface="Calibri" pitchFamily="34" charset="0"/>
                <a:ea typeface="Calibri" pitchFamily="34" charset="-122"/>
                <a:cs typeface="Calibri" pitchFamily="34" charset="-120"/>
              </a:rPr>
              <a:t>des courriels</a:t>
            </a:r>
            <a:endParaRPr lang="en-US" sz="1200" dirty="0"/>
          </a:p>
          <a:p>
            <a:pPr algn="ctr" indent="0" marL="0">
              <a:buNone/>
            </a:pPr>
            <a:r>
              <a:rPr lang="en-US" sz="1200" dirty="0">
                <a:solidFill>
                  <a:srgbClr val="4A5568"/>
                </a:solidFill>
                <a:latin typeface="Calibri" pitchFamily="34" charset="0"/>
                <a:ea typeface="Calibri" pitchFamily="34" charset="-122"/>
                <a:cs typeface="Calibri" pitchFamily="34" charset="-120"/>
              </a:rPr>
              <a:t>d'entreprise transitent</a:t>
            </a:r>
            <a:endParaRPr lang="en-US" sz="1200" dirty="0"/>
          </a:p>
          <a:p>
            <a:pPr algn="ctr" indent="0" marL="0">
              <a:buNone/>
            </a:pPr>
            <a:r>
              <a:rPr lang="en-US" sz="1200" dirty="0">
                <a:solidFill>
                  <a:srgbClr val="4A5568"/>
                </a:solidFill>
                <a:latin typeface="Calibri" pitchFamily="34" charset="0"/>
                <a:ea typeface="Calibri" pitchFamily="34" charset="-122"/>
                <a:cs typeface="Calibri" pitchFamily="34" charset="-120"/>
              </a:rPr>
              <a:t>par Microsoft ou Google</a:t>
            </a:r>
            <a:endParaRPr lang="en-US" sz="1200" dirty="0"/>
          </a:p>
        </p:txBody>
      </p:sp>
      <p:sp>
        <p:nvSpPr>
          <p:cNvPr id="12" name="Shape 10"/>
          <p:cNvSpPr/>
          <p:nvPr/>
        </p:nvSpPr>
        <p:spPr>
          <a:xfrm>
            <a:off x="6309360" y="1097280"/>
            <a:ext cx="2651760" cy="22860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3" name="Text 11"/>
          <p:cNvSpPr/>
          <p:nvPr/>
        </p:nvSpPr>
        <p:spPr>
          <a:xfrm>
            <a:off x="6309360" y="1280160"/>
            <a:ext cx="2651760" cy="914400"/>
          </a:xfrm>
          <a:prstGeom prst="rect">
            <a:avLst/>
          </a:prstGeom>
          <a:noFill/>
          <a:ln/>
        </p:spPr>
        <p:txBody>
          <a:bodyPr wrap="square" lIns="0" tIns="0" rIns="0" bIns="0" rtlCol="0" anchor="ctr"/>
          <a:lstStyle/>
          <a:p>
            <a:pPr algn="ctr" indent="0" marL="0">
              <a:buNone/>
            </a:pPr>
            <a:r>
              <a:rPr lang="en-US" sz="5200" b="1" dirty="0">
                <a:solidFill>
                  <a:srgbClr val="0B1929"/>
                </a:solidFill>
                <a:latin typeface="Georgia" pitchFamily="34" charset="0"/>
                <a:ea typeface="Georgia" pitchFamily="34" charset="-122"/>
                <a:cs typeface="Georgia" pitchFamily="34" charset="-120"/>
              </a:rPr>
              <a:t>65%</a:t>
            </a:r>
            <a:endParaRPr lang="en-US" sz="5200" dirty="0"/>
          </a:p>
        </p:txBody>
      </p:sp>
      <p:sp>
        <p:nvSpPr>
          <p:cNvPr id="14" name="Text 12"/>
          <p:cNvSpPr/>
          <p:nvPr/>
        </p:nvSpPr>
        <p:spPr>
          <a:xfrm>
            <a:off x="6583680" y="2286000"/>
            <a:ext cx="2103120" cy="914400"/>
          </a:xfrm>
          <a:prstGeom prst="rect">
            <a:avLst/>
          </a:prstGeom>
          <a:noFill/>
          <a:ln/>
        </p:spPr>
        <p:txBody>
          <a:bodyPr wrap="square" lIns="0" tIns="0" rIns="0" bIns="0" rtlCol="0" anchor="ctr"/>
          <a:lstStyle/>
          <a:p>
            <a:pPr algn="ctr" indent="0" marL="0">
              <a:buNone/>
            </a:pPr>
            <a:r>
              <a:rPr lang="en-US" sz="1200" dirty="0">
                <a:solidFill>
                  <a:srgbClr val="4A5568"/>
                </a:solidFill>
                <a:latin typeface="Calibri" pitchFamily="34" charset="0"/>
                <a:ea typeface="Calibri" pitchFamily="34" charset="-122"/>
                <a:cs typeface="Calibri" pitchFamily="34" charset="-120"/>
              </a:rPr>
              <a:t>du cloud mondial</a:t>
            </a:r>
            <a:endParaRPr lang="en-US" sz="1200" dirty="0"/>
          </a:p>
          <a:p>
            <a:pPr algn="ctr" indent="0" marL="0">
              <a:buNone/>
            </a:pPr>
            <a:r>
              <a:rPr lang="en-US" sz="1200" dirty="0">
                <a:solidFill>
                  <a:srgbClr val="4A5568"/>
                </a:solidFill>
                <a:latin typeface="Calibri" pitchFamily="34" charset="0"/>
                <a:ea typeface="Calibri" pitchFamily="34" charset="-122"/>
                <a:cs typeface="Calibri" pitchFamily="34" charset="-120"/>
              </a:rPr>
              <a:t>contrôlé par 3 entreprises</a:t>
            </a:r>
            <a:endParaRPr lang="en-US" sz="1200" dirty="0"/>
          </a:p>
          <a:p>
            <a:pPr algn="ctr" indent="0" marL="0">
              <a:buNone/>
            </a:pPr>
            <a:r>
              <a:rPr lang="en-US" sz="1200" dirty="0">
                <a:solidFill>
                  <a:srgbClr val="4A5568"/>
                </a:solidFill>
                <a:latin typeface="Calibri" pitchFamily="34" charset="0"/>
                <a:ea typeface="Calibri" pitchFamily="34" charset="-122"/>
                <a:cs typeface="Calibri" pitchFamily="34" charset="-120"/>
              </a:rPr>
              <a:t>américaines</a:t>
            </a:r>
            <a:endParaRPr lang="en-US" sz="1200" dirty="0"/>
          </a:p>
        </p:txBody>
      </p:sp>
      <p:sp>
        <p:nvSpPr>
          <p:cNvPr id="15" name="Shape 13"/>
          <p:cNvSpPr/>
          <p:nvPr/>
        </p:nvSpPr>
        <p:spPr>
          <a:xfrm>
            <a:off x="457200" y="3749040"/>
            <a:ext cx="8229600" cy="914400"/>
          </a:xfrm>
          <a:prstGeom prst="rect">
            <a:avLst/>
          </a:prstGeom>
          <a:solidFill>
            <a:srgbClr val="FDF6E3"/>
          </a:solidFill>
          <a:ln/>
        </p:spPr>
      </p:sp>
      <p:pic>
        <p:nvPicPr>
          <p:cNvPr id="16" name="Image 0" descr="preencoded.png">    </p:cNvPr>
          <p:cNvPicPr>
            <a:picLocks noChangeAspect="1"/>
          </p:cNvPicPr>
          <p:nvPr/>
        </p:nvPicPr>
        <p:blipFill>
          <a:blip r:embed="rId1"/>
          <a:stretch>
            <a:fillRect/>
          </a:stretch>
        </p:blipFill>
        <p:spPr>
          <a:xfrm>
            <a:off x="731520" y="3931920"/>
            <a:ext cx="320040" cy="320040"/>
          </a:xfrm>
          <a:prstGeom prst="rect">
            <a:avLst/>
          </a:prstGeom>
        </p:spPr>
      </p:pic>
      <p:sp>
        <p:nvSpPr>
          <p:cNvPr id="17" name="Text 14"/>
          <p:cNvSpPr/>
          <p:nvPr/>
        </p:nvSpPr>
        <p:spPr>
          <a:xfrm>
            <a:off x="1188720" y="3749040"/>
            <a:ext cx="7132320" cy="914400"/>
          </a:xfrm>
          <a:prstGeom prst="rect">
            <a:avLst/>
          </a:prstGeom>
          <a:noFill/>
          <a:ln/>
        </p:spPr>
        <p:txBody>
          <a:bodyPr wrap="square" lIns="0" tIns="0" rIns="0" bIns="0" rtlCol="0" anchor="ctr"/>
          <a:lstStyle/>
          <a:p>
            <a:pPr indent="0" marL="0">
              <a:buNone/>
            </a:pPr>
            <a:r>
              <a:rPr lang="en-US" sz="1200" dirty="0">
                <a:solidFill>
                  <a:srgbClr val="0B1929"/>
                </a:solidFill>
                <a:latin typeface="Calibri" pitchFamily="34" charset="0"/>
                <a:ea typeface="Calibri" pitchFamily="34" charset="-122"/>
                <a:cs typeface="Calibri" pitchFamily="34" charset="-120"/>
              </a:rPr>
              <a:t>Amazon (AWS), Microsoft (Azure) et Google (GCP) à eux seuls contrôlent l'infrastructure numérique sur laquelle repose la quasi-totalité de notre économie.</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8F4F0"/>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5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0B1929"/>
                </a:solidFill>
                <a:latin typeface="Georgia" pitchFamily="34" charset="0"/>
                <a:ea typeface="Georgia" pitchFamily="34" charset="-122"/>
                <a:cs typeface="Georgia" pitchFamily="34" charset="-120"/>
              </a:rPr>
              <a:t>L'inventaire invisible de votre PME</a:t>
            </a:r>
            <a:endParaRPr lang="en-US" sz="2800" dirty="0"/>
          </a:p>
        </p:txBody>
      </p:sp>
      <p:sp>
        <p:nvSpPr>
          <p:cNvPr id="6" name="Text 4"/>
          <p:cNvSpPr/>
          <p:nvPr/>
        </p:nvSpPr>
        <p:spPr>
          <a:xfrm>
            <a:off x="457200" y="822960"/>
            <a:ext cx="7315200" cy="274320"/>
          </a:xfrm>
          <a:prstGeom prst="rect">
            <a:avLst/>
          </a:prstGeom>
          <a:noFill/>
          <a:ln/>
        </p:spPr>
        <p:txBody>
          <a:bodyPr wrap="square" lIns="0" tIns="0" rIns="0" bIns="0" rtlCol="0" anchor="ctr"/>
          <a:lstStyle/>
          <a:p>
            <a:pPr indent="0" marL="0">
              <a:buNone/>
            </a:pPr>
            <a:r>
              <a:rPr lang="en-US" sz="1300" i="1" dirty="0">
                <a:solidFill>
                  <a:srgbClr val="4A5568"/>
                </a:solidFill>
                <a:latin typeface="Calibri Light" pitchFamily="34" charset="0"/>
                <a:ea typeface="Calibri Light" pitchFamily="34" charset="-122"/>
                <a:cs typeface="Calibri Light" pitchFamily="34" charset="-120"/>
              </a:rPr>
              <a:t>Savez-vous vraiment où vivent vos données ?</a:t>
            </a:r>
            <a:endParaRPr lang="en-US" sz="1300" dirty="0"/>
          </a:p>
        </p:txBody>
      </p:sp>
      <p:sp>
        <p:nvSpPr>
          <p:cNvPr id="7" name="Shape 5"/>
          <p:cNvSpPr/>
          <p:nvPr/>
        </p:nvSpPr>
        <p:spPr>
          <a:xfrm>
            <a:off x="457200" y="1188720"/>
            <a:ext cx="8229600" cy="411480"/>
          </a:xfrm>
          <a:prstGeom prst="rect">
            <a:avLst/>
          </a:prstGeom>
          <a:solidFill>
            <a:srgbClr val="0B1929"/>
          </a:solidFill>
          <a:ln/>
        </p:spPr>
      </p:sp>
      <p:sp>
        <p:nvSpPr>
          <p:cNvPr id="8" name="Text 6"/>
          <p:cNvSpPr/>
          <p:nvPr/>
        </p:nvSpPr>
        <p:spPr>
          <a:xfrm>
            <a:off x="640080" y="1188720"/>
            <a:ext cx="1828800" cy="411480"/>
          </a:xfrm>
          <a:prstGeom prst="rect">
            <a:avLst/>
          </a:prstGeom>
          <a:noFill/>
          <a:ln/>
        </p:spPr>
        <p:txBody>
          <a:bodyPr wrap="square" lIns="0" tIns="0" rIns="0" bIns="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Fonction</a:t>
            </a:r>
            <a:endParaRPr lang="en-US" sz="1100" dirty="0"/>
          </a:p>
        </p:txBody>
      </p:sp>
      <p:sp>
        <p:nvSpPr>
          <p:cNvPr id="9" name="Text 7"/>
          <p:cNvSpPr/>
          <p:nvPr/>
        </p:nvSpPr>
        <p:spPr>
          <a:xfrm>
            <a:off x="2560320" y="1188720"/>
            <a:ext cx="3200400" cy="411480"/>
          </a:xfrm>
          <a:prstGeom prst="rect">
            <a:avLst/>
          </a:prstGeom>
          <a:noFill/>
          <a:ln/>
        </p:spPr>
        <p:txBody>
          <a:bodyPr wrap="square" lIns="0" tIns="0" rIns="0" bIns="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Fournisseur typique</a:t>
            </a:r>
            <a:endParaRPr lang="en-US" sz="1100" dirty="0"/>
          </a:p>
        </p:txBody>
      </p:sp>
      <p:sp>
        <p:nvSpPr>
          <p:cNvPr id="10" name="Text 8"/>
          <p:cNvSpPr/>
          <p:nvPr/>
        </p:nvSpPr>
        <p:spPr>
          <a:xfrm>
            <a:off x="5943600" y="1188720"/>
            <a:ext cx="2560320" cy="411480"/>
          </a:xfrm>
          <a:prstGeom prst="rect">
            <a:avLst/>
          </a:prstGeom>
          <a:noFill/>
          <a:ln/>
        </p:spPr>
        <p:txBody>
          <a:bodyPr wrap="square" lIns="0" tIns="0" rIns="0" bIns="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Localisation des données</a:t>
            </a:r>
            <a:endParaRPr lang="en-US" sz="1100" dirty="0"/>
          </a:p>
        </p:txBody>
      </p:sp>
      <p:sp>
        <p:nvSpPr>
          <p:cNvPr id="11" name="Shape 9"/>
          <p:cNvSpPr/>
          <p:nvPr/>
        </p:nvSpPr>
        <p:spPr>
          <a:xfrm>
            <a:off x="457200" y="1600200"/>
            <a:ext cx="8229600" cy="411480"/>
          </a:xfrm>
          <a:prstGeom prst="rect">
            <a:avLst/>
          </a:prstGeom>
          <a:solidFill>
            <a:srgbClr val="FFFFFF"/>
          </a:solidFill>
          <a:ln/>
        </p:spPr>
      </p:sp>
      <p:sp>
        <p:nvSpPr>
          <p:cNvPr id="12" name="Text 10"/>
          <p:cNvSpPr/>
          <p:nvPr/>
        </p:nvSpPr>
        <p:spPr>
          <a:xfrm>
            <a:off x="640080" y="1600200"/>
            <a:ext cx="1828800" cy="411480"/>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Courriels</a:t>
            </a:r>
            <a:endParaRPr lang="en-US" sz="1100" dirty="0"/>
          </a:p>
        </p:txBody>
      </p:sp>
      <p:sp>
        <p:nvSpPr>
          <p:cNvPr id="13" name="Text 11"/>
          <p:cNvSpPr/>
          <p:nvPr/>
        </p:nvSpPr>
        <p:spPr>
          <a:xfrm>
            <a:off x="2560320" y="1600200"/>
            <a:ext cx="3200400" cy="4114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Microsoft 365 / Gmail</a:t>
            </a:r>
            <a:endParaRPr lang="en-US" sz="1100" dirty="0"/>
          </a:p>
        </p:txBody>
      </p:sp>
      <p:sp>
        <p:nvSpPr>
          <p:cNvPr id="14" name="Text 12"/>
          <p:cNvSpPr/>
          <p:nvPr/>
        </p:nvSpPr>
        <p:spPr>
          <a:xfrm>
            <a:off x="5943600" y="1600200"/>
            <a:ext cx="2560320" cy="411480"/>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USA (Virginie, Oregon)</a:t>
            </a:r>
            <a:endParaRPr lang="en-US" sz="1100" dirty="0"/>
          </a:p>
        </p:txBody>
      </p:sp>
      <p:sp>
        <p:nvSpPr>
          <p:cNvPr id="15" name="Shape 13"/>
          <p:cNvSpPr/>
          <p:nvPr/>
        </p:nvSpPr>
        <p:spPr>
          <a:xfrm>
            <a:off x="457200" y="2039112"/>
            <a:ext cx="8229600" cy="411480"/>
          </a:xfrm>
          <a:prstGeom prst="rect">
            <a:avLst/>
          </a:prstGeom>
          <a:solidFill>
            <a:srgbClr val="F7FAFA"/>
          </a:solidFill>
          <a:ln/>
        </p:spPr>
      </p:sp>
      <p:sp>
        <p:nvSpPr>
          <p:cNvPr id="16" name="Text 14"/>
          <p:cNvSpPr/>
          <p:nvPr/>
        </p:nvSpPr>
        <p:spPr>
          <a:xfrm>
            <a:off x="640080" y="2039112"/>
            <a:ext cx="1828800" cy="411480"/>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Documents</a:t>
            </a:r>
            <a:endParaRPr lang="en-US" sz="1100" dirty="0"/>
          </a:p>
        </p:txBody>
      </p:sp>
      <p:sp>
        <p:nvSpPr>
          <p:cNvPr id="17" name="Text 15"/>
          <p:cNvSpPr/>
          <p:nvPr/>
        </p:nvSpPr>
        <p:spPr>
          <a:xfrm>
            <a:off x="2560320" y="2039112"/>
            <a:ext cx="3200400" cy="4114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Google Drive / OneDrive / Dropbox</a:t>
            </a:r>
            <a:endParaRPr lang="en-US" sz="1100" dirty="0"/>
          </a:p>
        </p:txBody>
      </p:sp>
      <p:sp>
        <p:nvSpPr>
          <p:cNvPr id="18" name="Text 16"/>
          <p:cNvSpPr/>
          <p:nvPr/>
        </p:nvSpPr>
        <p:spPr>
          <a:xfrm>
            <a:off x="5943600" y="2039112"/>
            <a:ext cx="2560320" cy="411480"/>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USA (multi-états)</a:t>
            </a:r>
            <a:endParaRPr lang="en-US" sz="1100" dirty="0"/>
          </a:p>
        </p:txBody>
      </p:sp>
      <p:sp>
        <p:nvSpPr>
          <p:cNvPr id="19" name="Shape 17"/>
          <p:cNvSpPr/>
          <p:nvPr/>
        </p:nvSpPr>
        <p:spPr>
          <a:xfrm>
            <a:off x="457200" y="2478024"/>
            <a:ext cx="8229600" cy="411480"/>
          </a:xfrm>
          <a:prstGeom prst="rect">
            <a:avLst/>
          </a:prstGeom>
          <a:solidFill>
            <a:srgbClr val="FFFFFF"/>
          </a:solidFill>
          <a:ln/>
        </p:spPr>
      </p:sp>
      <p:sp>
        <p:nvSpPr>
          <p:cNvPr id="20" name="Text 18"/>
          <p:cNvSpPr/>
          <p:nvPr/>
        </p:nvSpPr>
        <p:spPr>
          <a:xfrm>
            <a:off x="640080" y="2478024"/>
            <a:ext cx="1828800" cy="411480"/>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Comptabilité</a:t>
            </a:r>
            <a:endParaRPr lang="en-US" sz="1100" dirty="0"/>
          </a:p>
        </p:txBody>
      </p:sp>
      <p:sp>
        <p:nvSpPr>
          <p:cNvPr id="21" name="Text 19"/>
          <p:cNvSpPr/>
          <p:nvPr/>
        </p:nvSpPr>
        <p:spPr>
          <a:xfrm>
            <a:off x="2560320" y="2478024"/>
            <a:ext cx="3200400" cy="4114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QuickBooks / Sage Cloud</a:t>
            </a:r>
            <a:endParaRPr lang="en-US" sz="1100" dirty="0"/>
          </a:p>
        </p:txBody>
      </p:sp>
      <p:sp>
        <p:nvSpPr>
          <p:cNvPr id="22" name="Text 20"/>
          <p:cNvSpPr/>
          <p:nvPr/>
        </p:nvSpPr>
        <p:spPr>
          <a:xfrm>
            <a:off x="5943600" y="2478024"/>
            <a:ext cx="2560320" cy="411480"/>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USA / Royaume-Uni</a:t>
            </a:r>
            <a:endParaRPr lang="en-US" sz="1100" dirty="0"/>
          </a:p>
        </p:txBody>
      </p:sp>
      <p:sp>
        <p:nvSpPr>
          <p:cNvPr id="23" name="Shape 21"/>
          <p:cNvSpPr/>
          <p:nvPr/>
        </p:nvSpPr>
        <p:spPr>
          <a:xfrm>
            <a:off x="457200" y="2916936"/>
            <a:ext cx="8229600" cy="411480"/>
          </a:xfrm>
          <a:prstGeom prst="rect">
            <a:avLst/>
          </a:prstGeom>
          <a:solidFill>
            <a:srgbClr val="F7FAFA"/>
          </a:solidFill>
          <a:ln/>
        </p:spPr>
      </p:sp>
      <p:sp>
        <p:nvSpPr>
          <p:cNvPr id="24" name="Text 22"/>
          <p:cNvSpPr/>
          <p:nvPr/>
        </p:nvSpPr>
        <p:spPr>
          <a:xfrm>
            <a:off x="640080" y="2916936"/>
            <a:ext cx="1828800" cy="411480"/>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CRM</a:t>
            </a:r>
            <a:endParaRPr lang="en-US" sz="1100" dirty="0"/>
          </a:p>
        </p:txBody>
      </p:sp>
      <p:sp>
        <p:nvSpPr>
          <p:cNvPr id="25" name="Text 23"/>
          <p:cNvSpPr/>
          <p:nvPr/>
        </p:nvSpPr>
        <p:spPr>
          <a:xfrm>
            <a:off x="2560320" y="2916936"/>
            <a:ext cx="3200400" cy="4114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Salesforce / HubSpot</a:t>
            </a:r>
            <a:endParaRPr lang="en-US" sz="1100" dirty="0"/>
          </a:p>
        </p:txBody>
      </p:sp>
      <p:sp>
        <p:nvSpPr>
          <p:cNvPr id="26" name="Text 24"/>
          <p:cNvSpPr/>
          <p:nvPr/>
        </p:nvSpPr>
        <p:spPr>
          <a:xfrm>
            <a:off x="5943600" y="2916936"/>
            <a:ext cx="2560320" cy="411480"/>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USA (Californie)</a:t>
            </a:r>
            <a:endParaRPr lang="en-US" sz="1100" dirty="0"/>
          </a:p>
        </p:txBody>
      </p:sp>
      <p:sp>
        <p:nvSpPr>
          <p:cNvPr id="27" name="Shape 25"/>
          <p:cNvSpPr/>
          <p:nvPr/>
        </p:nvSpPr>
        <p:spPr>
          <a:xfrm>
            <a:off x="457200" y="3355848"/>
            <a:ext cx="8229600" cy="411480"/>
          </a:xfrm>
          <a:prstGeom prst="rect">
            <a:avLst/>
          </a:prstGeom>
          <a:solidFill>
            <a:srgbClr val="FFFFFF"/>
          </a:solidFill>
          <a:ln/>
        </p:spPr>
      </p:sp>
      <p:sp>
        <p:nvSpPr>
          <p:cNvPr id="28" name="Text 26"/>
          <p:cNvSpPr/>
          <p:nvPr/>
        </p:nvSpPr>
        <p:spPr>
          <a:xfrm>
            <a:off x="640080" y="3355848"/>
            <a:ext cx="1828800" cy="411480"/>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Visioconférence</a:t>
            </a:r>
            <a:endParaRPr lang="en-US" sz="1100" dirty="0"/>
          </a:p>
        </p:txBody>
      </p:sp>
      <p:sp>
        <p:nvSpPr>
          <p:cNvPr id="29" name="Text 27"/>
          <p:cNvSpPr/>
          <p:nvPr/>
        </p:nvSpPr>
        <p:spPr>
          <a:xfrm>
            <a:off x="2560320" y="3355848"/>
            <a:ext cx="3200400" cy="4114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Zoom / Teams / Meet</a:t>
            </a:r>
            <a:endParaRPr lang="en-US" sz="1100" dirty="0"/>
          </a:p>
        </p:txBody>
      </p:sp>
      <p:sp>
        <p:nvSpPr>
          <p:cNvPr id="30" name="Text 28"/>
          <p:cNvSpPr/>
          <p:nvPr/>
        </p:nvSpPr>
        <p:spPr>
          <a:xfrm>
            <a:off x="5943600" y="3355848"/>
            <a:ext cx="2560320" cy="411480"/>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USA</a:t>
            </a:r>
            <a:endParaRPr lang="en-US" sz="1100" dirty="0"/>
          </a:p>
        </p:txBody>
      </p:sp>
      <p:sp>
        <p:nvSpPr>
          <p:cNvPr id="31" name="Shape 29"/>
          <p:cNvSpPr/>
          <p:nvPr/>
        </p:nvSpPr>
        <p:spPr>
          <a:xfrm>
            <a:off x="457200" y="3794760"/>
            <a:ext cx="8229600" cy="411480"/>
          </a:xfrm>
          <a:prstGeom prst="rect">
            <a:avLst/>
          </a:prstGeom>
          <a:solidFill>
            <a:srgbClr val="F7FAFA"/>
          </a:solidFill>
          <a:ln/>
        </p:spPr>
      </p:sp>
      <p:sp>
        <p:nvSpPr>
          <p:cNvPr id="32" name="Text 30"/>
          <p:cNvSpPr/>
          <p:nvPr/>
        </p:nvSpPr>
        <p:spPr>
          <a:xfrm>
            <a:off x="640080" y="3794760"/>
            <a:ext cx="1828800" cy="411480"/>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Hébergement web</a:t>
            </a:r>
            <a:endParaRPr lang="en-US" sz="1100" dirty="0"/>
          </a:p>
        </p:txBody>
      </p:sp>
      <p:sp>
        <p:nvSpPr>
          <p:cNvPr id="33" name="Text 31"/>
          <p:cNvSpPr/>
          <p:nvPr/>
        </p:nvSpPr>
        <p:spPr>
          <a:xfrm>
            <a:off x="2560320" y="3794760"/>
            <a:ext cx="3200400" cy="4114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AWS / Azure / GCP</a:t>
            </a:r>
            <a:endParaRPr lang="en-US" sz="1100" dirty="0"/>
          </a:p>
        </p:txBody>
      </p:sp>
      <p:sp>
        <p:nvSpPr>
          <p:cNvPr id="34" name="Text 32"/>
          <p:cNvSpPr/>
          <p:nvPr/>
        </p:nvSpPr>
        <p:spPr>
          <a:xfrm>
            <a:off x="5943600" y="3794760"/>
            <a:ext cx="2560320" cy="411480"/>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USA (ou « Canada » via USA)</a:t>
            </a:r>
            <a:endParaRPr lang="en-US" sz="1100" dirty="0"/>
          </a:p>
        </p:txBody>
      </p:sp>
      <p:sp>
        <p:nvSpPr>
          <p:cNvPr id="35" name="Shape 33"/>
          <p:cNvSpPr/>
          <p:nvPr/>
        </p:nvSpPr>
        <p:spPr>
          <a:xfrm>
            <a:off x="457200" y="4233672"/>
            <a:ext cx="8229600" cy="411480"/>
          </a:xfrm>
          <a:prstGeom prst="rect">
            <a:avLst/>
          </a:prstGeom>
          <a:solidFill>
            <a:srgbClr val="FFFFFF"/>
          </a:solidFill>
          <a:ln/>
        </p:spPr>
      </p:sp>
      <p:sp>
        <p:nvSpPr>
          <p:cNvPr id="36" name="Text 34"/>
          <p:cNvSpPr/>
          <p:nvPr/>
        </p:nvSpPr>
        <p:spPr>
          <a:xfrm>
            <a:off x="640080" y="4233672"/>
            <a:ext cx="1828800" cy="411480"/>
          </a:xfrm>
          <a:prstGeom prst="rect">
            <a:avLst/>
          </a:prstGeom>
          <a:noFill/>
          <a:ln/>
        </p:spPr>
        <p:txBody>
          <a:bodyPr wrap="square" lIns="0" tIns="0" rIns="0" bIns="0" rtlCol="0" anchor="ctr"/>
          <a:lstStyle/>
          <a:p>
            <a:pPr indent="0" marL="0">
              <a:buNone/>
            </a:pPr>
            <a:r>
              <a:rPr lang="en-US" sz="1100" b="1" dirty="0">
                <a:solidFill>
                  <a:srgbClr val="0B1929"/>
                </a:solidFill>
                <a:latin typeface="Calibri" pitchFamily="34" charset="0"/>
                <a:ea typeface="Calibri" pitchFamily="34" charset="-122"/>
                <a:cs typeface="Calibri" pitchFamily="34" charset="-120"/>
              </a:rPr>
              <a:t>Sauvegarde</a:t>
            </a:r>
            <a:endParaRPr lang="en-US" sz="1100" dirty="0"/>
          </a:p>
        </p:txBody>
      </p:sp>
      <p:sp>
        <p:nvSpPr>
          <p:cNvPr id="37" name="Text 35"/>
          <p:cNvSpPr/>
          <p:nvPr/>
        </p:nvSpPr>
        <p:spPr>
          <a:xfrm>
            <a:off x="2560320" y="4233672"/>
            <a:ext cx="3200400" cy="41148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Veeam Cloud / Backblaze</a:t>
            </a:r>
            <a:endParaRPr lang="en-US" sz="1100" dirty="0"/>
          </a:p>
        </p:txBody>
      </p:sp>
      <p:sp>
        <p:nvSpPr>
          <p:cNvPr id="38" name="Text 36"/>
          <p:cNvSpPr/>
          <p:nvPr/>
        </p:nvSpPr>
        <p:spPr>
          <a:xfrm>
            <a:off x="5943600" y="4233672"/>
            <a:ext cx="2560320" cy="411480"/>
          </a:xfrm>
          <a:prstGeom prst="rect">
            <a:avLst/>
          </a:prstGeom>
          <a:noFill/>
          <a:ln/>
        </p:spPr>
        <p:txBody>
          <a:bodyPr wrap="square" lIns="0" tIns="0" rIns="0" bIns="0" rtlCol="0" anchor="ctr"/>
          <a:lstStyle/>
          <a:p>
            <a:pPr indent="0" marL="0">
              <a:buNone/>
            </a:pPr>
            <a:r>
              <a:rPr lang="en-US" sz="1100" dirty="0">
                <a:solidFill>
                  <a:srgbClr val="C0392B"/>
                </a:solidFill>
                <a:latin typeface="Calibri" pitchFamily="34" charset="0"/>
                <a:ea typeface="Calibri" pitchFamily="34" charset="-122"/>
                <a:cs typeface="Calibri" pitchFamily="34" charset="-120"/>
              </a:rPr>
              <a:t>USA</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6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sp>
        <p:nvSpPr>
          <p:cNvPr id="4" name="Text 2"/>
          <p:cNvSpPr/>
          <p:nvPr/>
        </p:nvSpPr>
        <p:spPr>
          <a:xfrm>
            <a:off x="457200" y="1371600"/>
            <a:ext cx="1828800" cy="365760"/>
          </a:xfrm>
          <a:prstGeom prst="rect">
            <a:avLst/>
          </a:prstGeom>
          <a:noFill/>
          <a:ln/>
        </p:spPr>
        <p:txBody>
          <a:bodyPr wrap="square" lIns="0" tIns="0" rIns="0" bIns="0" rtlCol="0" anchor="ctr"/>
          <a:lstStyle/>
          <a:p>
            <a:pPr indent="0" marL="0">
              <a:buNone/>
            </a:pPr>
            <a:r>
              <a:rPr lang="en-US" sz="1200" spc="400" kern="0" dirty="0">
                <a:solidFill>
                  <a:srgbClr val="15A67A"/>
                </a:solidFill>
                <a:latin typeface="Calibri" pitchFamily="34" charset="0"/>
                <a:ea typeface="Calibri" pitchFamily="34" charset="-122"/>
                <a:cs typeface="Calibri" pitchFamily="34" charset="-120"/>
              </a:rPr>
              <a:t>PARTIE 02</a:t>
            </a:r>
            <a:endParaRPr lang="en-US" sz="1200" dirty="0"/>
          </a:p>
        </p:txBody>
      </p:sp>
      <p:sp>
        <p:nvSpPr>
          <p:cNvPr id="5" name="Text 3"/>
          <p:cNvSpPr/>
          <p:nvPr/>
        </p:nvSpPr>
        <p:spPr>
          <a:xfrm>
            <a:off x="457200" y="1828800"/>
            <a:ext cx="5486400" cy="1828800"/>
          </a:xfrm>
          <a:prstGeom prst="rect">
            <a:avLst/>
          </a:prstGeom>
          <a:noFill/>
          <a:ln/>
        </p:spPr>
        <p:txBody>
          <a:bodyPr wrap="square" lIns="0" tIns="0" rIns="0" bIns="0" rtlCol="0" anchor="ctr"/>
          <a:lstStyle/>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Le modèle</a:t>
            </a:r>
            <a:endParaRPr lang="en-US" sz="4200" dirty="0"/>
          </a:p>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colonial</a:t>
            </a:r>
            <a:endParaRPr lang="en-US" sz="4200" dirty="0"/>
          </a:p>
        </p:txBody>
      </p:sp>
      <p:sp>
        <p:nvSpPr>
          <p:cNvPr id="6" name="Shape 4"/>
          <p:cNvSpPr/>
          <p:nvPr/>
        </p:nvSpPr>
        <p:spPr>
          <a:xfrm>
            <a:off x="457200" y="3749040"/>
            <a:ext cx="2286000" cy="0"/>
          </a:xfrm>
          <a:prstGeom prst="line">
            <a:avLst/>
          </a:prstGeom>
          <a:noFill/>
          <a:ln w="25400">
            <a:solidFill>
              <a:srgbClr val="D4A843"/>
            </a:solidFill>
            <a:prstDash val="solid"/>
          </a:ln>
        </p:spPr>
      </p:sp>
      <p:pic>
        <p:nvPicPr>
          <p:cNvPr id="7" name="Image 0" descr="preencoded.png">    </p:cNvPr>
          <p:cNvPicPr>
            <a:picLocks noChangeAspect="1"/>
          </p:cNvPicPr>
          <p:nvPr/>
        </p:nvPicPr>
        <p:blipFill>
          <a:blip r:embed="rId1">
            <a:alphaModFix amt="18000"/>
          </a:blip>
          <a:stretch>
            <a:fillRect/>
          </a:stretch>
        </p:blipFill>
        <p:spPr>
          <a:xfrm>
            <a:off x="7132320" y="1371600"/>
            <a:ext cx="1645920" cy="16459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AFA"/>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D6B4F"/>
          </a:solidFill>
          <a:ln/>
        </p:spPr>
      </p:sp>
      <p:sp>
        <p:nvSpPr>
          <p:cNvPr id="3" name="Text 1"/>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4A5568"/>
                </a:solidFill>
                <a:latin typeface="Calibri Light" pitchFamily="34" charset="0"/>
                <a:ea typeface="Calibri Light" pitchFamily="34" charset="-122"/>
                <a:cs typeface="Calibri Light" pitchFamily="34" charset="-120"/>
              </a:rPr>
              <a:t>7 / 25</a:t>
            </a:r>
            <a:endParaRPr lang="en-US" sz="900" dirty="0"/>
          </a:p>
        </p:txBody>
      </p:sp>
      <p:sp>
        <p:nvSpPr>
          <p:cNvPr id="4" name="Text 2"/>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94A3B8"/>
                </a:solidFill>
                <a:latin typeface="Calibri Light" pitchFamily="34" charset="0"/>
                <a:ea typeface="Calibri Light" pitchFamily="34" charset="-122"/>
                <a:cs typeface="Calibri Light" pitchFamily="34" charset="-120"/>
              </a:rPr>
              <a:t>Colonisation numérique</a:t>
            </a:r>
            <a:endParaRPr lang="en-US" sz="900" dirty="0"/>
          </a:p>
        </p:txBody>
      </p:sp>
      <p:sp>
        <p:nvSpPr>
          <p:cNvPr id="5" name="Text 3"/>
          <p:cNvSpPr/>
          <p:nvPr/>
        </p:nvSpPr>
        <p:spPr>
          <a:xfrm>
            <a:off x="457200" y="274320"/>
            <a:ext cx="8229600" cy="640080"/>
          </a:xfrm>
          <a:prstGeom prst="rect">
            <a:avLst/>
          </a:prstGeom>
          <a:noFill/>
          <a:ln/>
        </p:spPr>
        <p:txBody>
          <a:bodyPr wrap="square" lIns="0" tIns="0" rIns="0" bIns="0" rtlCol="0" anchor="ctr"/>
          <a:lstStyle/>
          <a:p>
            <a:pPr indent="0" marL="0">
              <a:buNone/>
            </a:pPr>
            <a:r>
              <a:rPr lang="en-US" sz="2800" b="1" dirty="0">
                <a:solidFill>
                  <a:srgbClr val="0B1929"/>
                </a:solidFill>
                <a:latin typeface="Georgia" pitchFamily="34" charset="0"/>
                <a:ea typeface="Georgia" pitchFamily="34" charset="-122"/>
                <a:cs typeface="Georgia" pitchFamily="34" charset="-120"/>
              </a:rPr>
              <a:t>Les 3 piliers de la colonisation numérique</a:t>
            </a:r>
            <a:endParaRPr lang="en-US" sz="2800" dirty="0"/>
          </a:p>
        </p:txBody>
      </p:sp>
      <p:sp>
        <p:nvSpPr>
          <p:cNvPr id="6" name="Shape 4"/>
          <p:cNvSpPr/>
          <p:nvPr/>
        </p:nvSpPr>
        <p:spPr>
          <a:xfrm>
            <a:off x="365760" y="1005840"/>
            <a:ext cx="2651760" cy="36576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7" name="Shape 5"/>
          <p:cNvSpPr/>
          <p:nvPr/>
        </p:nvSpPr>
        <p:spPr>
          <a:xfrm>
            <a:off x="365760" y="1005840"/>
            <a:ext cx="2651760" cy="502920"/>
          </a:xfrm>
          <a:prstGeom prst="rect">
            <a:avLst/>
          </a:prstGeom>
          <a:solidFill>
            <a:srgbClr val="C0392B"/>
          </a:solidFill>
          <a:ln/>
        </p:spPr>
      </p:sp>
      <p:sp>
        <p:nvSpPr>
          <p:cNvPr id="8" name="Text 6"/>
          <p:cNvSpPr/>
          <p:nvPr/>
        </p:nvSpPr>
        <p:spPr>
          <a:xfrm>
            <a:off x="365760" y="1005840"/>
            <a:ext cx="265176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Extraction</a:t>
            </a:r>
            <a:endParaRPr lang="en-US" sz="1600" dirty="0"/>
          </a:p>
        </p:txBody>
      </p:sp>
      <p:sp>
        <p:nvSpPr>
          <p:cNvPr id="9" name="Text 7"/>
          <p:cNvSpPr/>
          <p:nvPr/>
        </p:nvSpPr>
        <p:spPr>
          <a:xfrm>
            <a:off x="548640" y="1645920"/>
            <a:ext cx="2286000" cy="274320"/>
          </a:xfrm>
          <a:prstGeom prst="rect">
            <a:avLst/>
          </a:prstGeom>
          <a:noFill/>
          <a:ln/>
        </p:spPr>
        <p:txBody>
          <a:bodyPr wrap="square" lIns="0" tIns="0" rIns="0" bIns="0" rtlCol="0" anchor="ctr"/>
          <a:lstStyle/>
          <a:p>
            <a:pPr indent="0" marL="0">
              <a:buNone/>
            </a:pPr>
            <a:r>
              <a:rPr lang="en-US" sz="1000" b="1" dirty="0">
                <a:solidFill>
                  <a:srgbClr val="94A3B8"/>
                </a:solidFill>
                <a:latin typeface="Calibri" pitchFamily="34" charset="0"/>
                <a:ea typeface="Calibri" pitchFamily="34" charset="-122"/>
                <a:cs typeface="Calibri" pitchFamily="34" charset="-120"/>
              </a:rPr>
              <a:t>Colonisation classique</a:t>
            </a:r>
            <a:endParaRPr lang="en-US" sz="1000" dirty="0"/>
          </a:p>
        </p:txBody>
      </p:sp>
      <p:sp>
        <p:nvSpPr>
          <p:cNvPr id="10" name="Text 8"/>
          <p:cNvSpPr/>
          <p:nvPr/>
        </p:nvSpPr>
        <p:spPr>
          <a:xfrm>
            <a:off x="548640" y="1920240"/>
            <a:ext cx="2286000" cy="91440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On extrait les ressources</a:t>
            </a:r>
            <a:endParaRPr lang="en-US" sz="1100" dirty="0"/>
          </a:p>
          <a:p>
            <a:pPr indent="0" marL="0">
              <a:buNone/>
            </a:pPr>
            <a:r>
              <a:rPr lang="en-US" sz="1100" dirty="0">
                <a:solidFill>
                  <a:srgbClr val="4A5568"/>
                </a:solidFill>
                <a:latin typeface="Calibri" pitchFamily="34" charset="0"/>
                <a:ea typeface="Calibri" pitchFamily="34" charset="-122"/>
                <a:cs typeface="Calibri" pitchFamily="34" charset="-120"/>
              </a:rPr>
              <a:t>naturelles de la colonie</a:t>
            </a:r>
            <a:endParaRPr lang="en-US" sz="1100" dirty="0"/>
          </a:p>
          <a:p>
            <a:pPr indent="0" marL="0">
              <a:buNone/>
            </a:pPr>
            <a:r>
              <a:rPr lang="en-US" sz="1100" dirty="0">
                <a:solidFill>
                  <a:srgbClr val="4A5568"/>
                </a:solidFill>
                <a:latin typeface="Calibri" pitchFamily="34" charset="0"/>
                <a:ea typeface="Calibri" pitchFamily="34" charset="-122"/>
                <a:cs typeface="Calibri" pitchFamily="34" charset="-120"/>
              </a:rPr>
              <a:t>pour enrichir la métropole.</a:t>
            </a:r>
            <a:endParaRPr lang="en-US" sz="1100" dirty="0"/>
          </a:p>
        </p:txBody>
      </p:sp>
      <p:sp>
        <p:nvSpPr>
          <p:cNvPr id="11" name="Shape 9"/>
          <p:cNvSpPr/>
          <p:nvPr/>
        </p:nvSpPr>
        <p:spPr>
          <a:xfrm>
            <a:off x="640080" y="2880360"/>
            <a:ext cx="2103120" cy="0"/>
          </a:xfrm>
          <a:prstGeom prst="line">
            <a:avLst/>
          </a:prstGeom>
          <a:noFill/>
          <a:ln w="12700">
            <a:solidFill>
              <a:srgbClr val="15A67A"/>
            </a:solidFill>
            <a:prstDash val="dash"/>
          </a:ln>
        </p:spPr>
      </p:sp>
      <p:sp>
        <p:nvSpPr>
          <p:cNvPr id="12" name="Text 10"/>
          <p:cNvSpPr/>
          <p:nvPr/>
        </p:nvSpPr>
        <p:spPr>
          <a:xfrm>
            <a:off x="548640" y="3017520"/>
            <a:ext cx="2286000" cy="274320"/>
          </a:xfrm>
          <a:prstGeom prst="rect">
            <a:avLst/>
          </a:prstGeom>
          <a:noFill/>
          <a:ln/>
        </p:spPr>
        <p:txBody>
          <a:bodyPr wrap="square" lIns="0" tIns="0" rIns="0" bIns="0" rtlCol="0" anchor="ctr"/>
          <a:lstStyle/>
          <a:p>
            <a:pPr indent="0" marL="0">
              <a:buNone/>
            </a:pPr>
            <a:r>
              <a:rPr lang="en-US" sz="1000" b="1" dirty="0">
                <a:solidFill>
                  <a:srgbClr val="0D6B4F"/>
                </a:solidFill>
                <a:latin typeface="Calibri" pitchFamily="34" charset="0"/>
                <a:ea typeface="Calibri" pitchFamily="34" charset="-122"/>
                <a:cs typeface="Calibri" pitchFamily="34" charset="-120"/>
              </a:rPr>
              <a:t>Colonisation numérique</a:t>
            </a:r>
            <a:endParaRPr lang="en-US" sz="1000" dirty="0"/>
          </a:p>
        </p:txBody>
      </p:sp>
      <p:sp>
        <p:nvSpPr>
          <p:cNvPr id="13" name="Text 11"/>
          <p:cNvSpPr/>
          <p:nvPr/>
        </p:nvSpPr>
        <p:spPr>
          <a:xfrm>
            <a:off x="548640" y="3291840"/>
            <a:ext cx="2286000" cy="9144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On extrait vos données,</a:t>
            </a:r>
            <a:endParaRPr lang="en-US" sz="1100" dirty="0"/>
          </a:p>
          <a:p>
            <a:pPr indent="0" marL="0">
              <a:buNone/>
            </a:pPr>
            <a:r>
              <a:rPr lang="en-US" sz="1100" dirty="0">
                <a:solidFill>
                  <a:srgbClr val="0B1929"/>
                </a:solidFill>
                <a:latin typeface="Calibri" pitchFamily="34" charset="0"/>
                <a:ea typeface="Calibri" pitchFamily="34" charset="-122"/>
                <a:cs typeface="Calibri" pitchFamily="34" charset="-120"/>
              </a:rPr>
              <a:t>votre attention, vos habitudes</a:t>
            </a:r>
            <a:endParaRPr lang="en-US" sz="1100" dirty="0"/>
          </a:p>
          <a:p>
            <a:pPr indent="0" marL="0">
              <a:buNone/>
            </a:pPr>
            <a:r>
              <a:rPr lang="en-US" sz="1100" dirty="0">
                <a:solidFill>
                  <a:srgbClr val="0B1929"/>
                </a:solidFill>
                <a:latin typeface="Calibri" pitchFamily="34" charset="0"/>
                <a:ea typeface="Calibri" pitchFamily="34" charset="-122"/>
                <a:cs typeface="Calibri" pitchFamily="34" charset="-120"/>
              </a:rPr>
              <a:t>pour enrichir la Californie.</a:t>
            </a:r>
            <a:endParaRPr lang="en-US" sz="1100" dirty="0"/>
          </a:p>
        </p:txBody>
      </p:sp>
      <p:sp>
        <p:nvSpPr>
          <p:cNvPr id="14" name="Shape 12"/>
          <p:cNvSpPr/>
          <p:nvPr/>
        </p:nvSpPr>
        <p:spPr>
          <a:xfrm>
            <a:off x="3291840" y="1005840"/>
            <a:ext cx="2651760" cy="36576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15" name="Shape 13"/>
          <p:cNvSpPr/>
          <p:nvPr/>
        </p:nvSpPr>
        <p:spPr>
          <a:xfrm>
            <a:off x="3291840" y="1005840"/>
            <a:ext cx="2651760" cy="502920"/>
          </a:xfrm>
          <a:prstGeom prst="rect">
            <a:avLst/>
          </a:prstGeom>
          <a:solidFill>
            <a:srgbClr val="1A3A5C"/>
          </a:solidFill>
          <a:ln/>
        </p:spPr>
      </p:sp>
      <p:sp>
        <p:nvSpPr>
          <p:cNvPr id="16" name="Text 14"/>
          <p:cNvSpPr/>
          <p:nvPr/>
        </p:nvSpPr>
        <p:spPr>
          <a:xfrm>
            <a:off x="3291840" y="1005840"/>
            <a:ext cx="265176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Dépendance</a:t>
            </a:r>
            <a:endParaRPr lang="en-US" sz="1600" dirty="0"/>
          </a:p>
        </p:txBody>
      </p:sp>
      <p:sp>
        <p:nvSpPr>
          <p:cNvPr id="17" name="Text 15"/>
          <p:cNvSpPr/>
          <p:nvPr/>
        </p:nvSpPr>
        <p:spPr>
          <a:xfrm>
            <a:off x="3474720" y="1645920"/>
            <a:ext cx="2286000" cy="274320"/>
          </a:xfrm>
          <a:prstGeom prst="rect">
            <a:avLst/>
          </a:prstGeom>
          <a:noFill/>
          <a:ln/>
        </p:spPr>
        <p:txBody>
          <a:bodyPr wrap="square" lIns="0" tIns="0" rIns="0" bIns="0" rtlCol="0" anchor="ctr"/>
          <a:lstStyle/>
          <a:p>
            <a:pPr indent="0" marL="0">
              <a:buNone/>
            </a:pPr>
            <a:r>
              <a:rPr lang="en-US" sz="1000" b="1" dirty="0">
                <a:solidFill>
                  <a:srgbClr val="94A3B8"/>
                </a:solidFill>
                <a:latin typeface="Calibri" pitchFamily="34" charset="0"/>
                <a:ea typeface="Calibri" pitchFamily="34" charset="-122"/>
                <a:cs typeface="Calibri" pitchFamily="34" charset="-120"/>
              </a:rPr>
              <a:t>Colonisation classique</a:t>
            </a:r>
            <a:endParaRPr lang="en-US" sz="1000" dirty="0"/>
          </a:p>
        </p:txBody>
      </p:sp>
      <p:sp>
        <p:nvSpPr>
          <p:cNvPr id="18" name="Text 16"/>
          <p:cNvSpPr/>
          <p:nvPr/>
        </p:nvSpPr>
        <p:spPr>
          <a:xfrm>
            <a:off x="3474720" y="1920240"/>
            <a:ext cx="2286000" cy="91440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On crée une dépendance</a:t>
            </a:r>
            <a:endParaRPr lang="en-US" sz="1100" dirty="0"/>
          </a:p>
          <a:p>
            <a:pPr indent="0" marL="0">
              <a:buNone/>
            </a:pPr>
            <a:r>
              <a:rPr lang="en-US" sz="1100" dirty="0">
                <a:solidFill>
                  <a:srgbClr val="4A5568"/>
                </a:solidFill>
                <a:latin typeface="Calibri" pitchFamily="34" charset="0"/>
                <a:ea typeface="Calibri" pitchFamily="34" charset="-122"/>
                <a:cs typeface="Calibri" pitchFamily="34" charset="-120"/>
              </a:rPr>
              <a:t>économique qui rend</a:t>
            </a:r>
            <a:endParaRPr lang="en-US" sz="1100" dirty="0"/>
          </a:p>
          <a:p>
            <a:pPr indent="0" marL="0">
              <a:buNone/>
            </a:pPr>
            <a:r>
              <a:rPr lang="en-US" sz="1100" dirty="0">
                <a:solidFill>
                  <a:srgbClr val="4A5568"/>
                </a:solidFill>
                <a:latin typeface="Calibri" pitchFamily="34" charset="0"/>
                <a:ea typeface="Calibri" pitchFamily="34" charset="-122"/>
                <a:cs typeface="Calibri" pitchFamily="34" charset="-120"/>
              </a:rPr>
              <a:t>l'autonomie impossible.</a:t>
            </a:r>
            <a:endParaRPr lang="en-US" sz="1100" dirty="0"/>
          </a:p>
        </p:txBody>
      </p:sp>
      <p:sp>
        <p:nvSpPr>
          <p:cNvPr id="19" name="Shape 17"/>
          <p:cNvSpPr/>
          <p:nvPr/>
        </p:nvSpPr>
        <p:spPr>
          <a:xfrm>
            <a:off x="3566160" y="2880360"/>
            <a:ext cx="2103120" cy="0"/>
          </a:xfrm>
          <a:prstGeom prst="line">
            <a:avLst/>
          </a:prstGeom>
          <a:noFill/>
          <a:ln w="12700">
            <a:solidFill>
              <a:srgbClr val="15A67A"/>
            </a:solidFill>
            <a:prstDash val="dash"/>
          </a:ln>
        </p:spPr>
      </p:sp>
      <p:sp>
        <p:nvSpPr>
          <p:cNvPr id="20" name="Text 18"/>
          <p:cNvSpPr/>
          <p:nvPr/>
        </p:nvSpPr>
        <p:spPr>
          <a:xfrm>
            <a:off x="3474720" y="3017520"/>
            <a:ext cx="2286000" cy="274320"/>
          </a:xfrm>
          <a:prstGeom prst="rect">
            <a:avLst/>
          </a:prstGeom>
          <a:noFill/>
          <a:ln/>
        </p:spPr>
        <p:txBody>
          <a:bodyPr wrap="square" lIns="0" tIns="0" rIns="0" bIns="0" rtlCol="0" anchor="ctr"/>
          <a:lstStyle/>
          <a:p>
            <a:pPr indent="0" marL="0">
              <a:buNone/>
            </a:pPr>
            <a:r>
              <a:rPr lang="en-US" sz="1000" b="1" dirty="0">
                <a:solidFill>
                  <a:srgbClr val="0D6B4F"/>
                </a:solidFill>
                <a:latin typeface="Calibri" pitchFamily="34" charset="0"/>
                <a:ea typeface="Calibri" pitchFamily="34" charset="-122"/>
                <a:cs typeface="Calibri" pitchFamily="34" charset="-120"/>
              </a:rPr>
              <a:t>Colonisation numérique</a:t>
            </a:r>
            <a:endParaRPr lang="en-US" sz="1000" dirty="0"/>
          </a:p>
        </p:txBody>
      </p:sp>
      <p:sp>
        <p:nvSpPr>
          <p:cNvPr id="21" name="Text 19"/>
          <p:cNvSpPr/>
          <p:nvPr/>
        </p:nvSpPr>
        <p:spPr>
          <a:xfrm>
            <a:off x="3474720" y="3291840"/>
            <a:ext cx="2286000" cy="9144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On crée un lock-in technique</a:t>
            </a:r>
            <a:endParaRPr lang="en-US" sz="1100" dirty="0"/>
          </a:p>
          <a:p>
            <a:pPr indent="0" marL="0">
              <a:buNone/>
            </a:pPr>
            <a:r>
              <a:rPr lang="en-US" sz="1100" dirty="0">
                <a:solidFill>
                  <a:srgbClr val="0B1929"/>
                </a:solidFill>
                <a:latin typeface="Calibri" pitchFamily="34" charset="0"/>
                <a:ea typeface="Calibri" pitchFamily="34" charset="-122"/>
                <a:cs typeface="Calibri" pitchFamily="34" charset="-120"/>
              </a:rPr>
              <a:t>qui rend la migration</a:t>
            </a:r>
            <a:endParaRPr lang="en-US" sz="1100" dirty="0"/>
          </a:p>
          <a:p>
            <a:pPr indent="0" marL="0">
              <a:buNone/>
            </a:pPr>
            <a:r>
              <a:rPr lang="en-US" sz="1100" dirty="0">
                <a:solidFill>
                  <a:srgbClr val="0B1929"/>
                </a:solidFill>
                <a:latin typeface="Calibri" pitchFamily="34" charset="0"/>
                <a:ea typeface="Calibri" pitchFamily="34" charset="-122"/>
                <a:cs typeface="Calibri" pitchFamily="34" charset="-120"/>
              </a:rPr>
              <a:t>prohibitivement coûteuse.</a:t>
            </a:r>
            <a:endParaRPr lang="en-US" sz="1100" dirty="0"/>
          </a:p>
        </p:txBody>
      </p:sp>
      <p:sp>
        <p:nvSpPr>
          <p:cNvPr id="22" name="Shape 20"/>
          <p:cNvSpPr/>
          <p:nvPr/>
        </p:nvSpPr>
        <p:spPr>
          <a:xfrm>
            <a:off x="6217920" y="1005840"/>
            <a:ext cx="2651760" cy="3657600"/>
          </a:xfrm>
          <a:prstGeom prst="rect">
            <a:avLst/>
          </a:prstGeom>
          <a:solidFill>
            <a:srgbClr val="FFFFFF"/>
          </a:solidFill>
          <a:ln/>
          <a:effectLst>
            <a:outerShdw sx="100000" sy="100000" kx="0" ky="0" algn="bl" rotWithShape="0" blurRad="76200" dist="25400" dir="8100000">
              <a:srgbClr val="000000">
                <a:alpha val="10000"/>
              </a:srgbClr>
            </a:outerShdw>
          </a:effectLst>
        </p:spPr>
      </p:sp>
      <p:sp>
        <p:nvSpPr>
          <p:cNvPr id="23" name="Shape 21"/>
          <p:cNvSpPr/>
          <p:nvPr/>
        </p:nvSpPr>
        <p:spPr>
          <a:xfrm>
            <a:off x="6217920" y="1005840"/>
            <a:ext cx="2651760" cy="502920"/>
          </a:xfrm>
          <a:prstGeom prst="rect">
            <a:avLst/>
          </a:prstGeom>
          <a:solidFill>
            <a:srgbClr val="0B1929"/>
          </a:solidFill>
          <a:ln/>
        </p:spPr>
      </p:sp>
      <p:sp>
        <p:nvSpPr>
          <p:cNvPr id="24" name="Text 22"/>
          <p:cNvSpPr/>
          <p:nvPr/>
        </p:nvSpPr>
        <p:spPr>
          <a:xfrm>
            <a:off x="6217920" y="1005840"/>
            <a:ext cx="265176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Contrôle</a:t>
            </a:r>
            <a:endParaRPr lang="en-US" sz="1600" dirty="0"/>
          </a:p>
        </p:txBody>
      </p:sp>
      <p:sp>
        <p:nvSpPr>
          <p:cNvPr id="25" name="Text 23"/>
          <p:cNvSpPr/>
          <p:nvPr/>
        </p:nvSpPr>
        <p:spPr>
          <a:xfrm>
            <a:off x="6400800" y="1645920"/>
            <a:ext cx="2286000" cy="274320"/>
          </a:xfrm>
          <a:prstGeom prst="rect">
            <a:avLst/>
          </a:prstGeom>
          <a:noFill/>
          <a:ln/>
        </p:spPr>
        <p:txBody>
          <a:bodyPr wrap="square" lIns="0" tIns="0" rIns="0" bIns="0" rtlCol="0" anchor="ctr"/>
          <a:lstStyle/>
          <a:p>
            <a:pPr indent="0" marL="0">
              <a:buNone/>
            </a:pPr>
            <a:r>
              <a:rPr lang="en-US" sz="1000" b="1" dirty="0">
                <a:solidFill>
                  <a:srgbClr val="94A3B8"/>
                </a:solidFill>
                <a:latin typeface="Calibri" pitchFamily="34" charset="0"/>
                <a:ea typeface="Calibri" pitchFamily="34" charset="-122"/>
                <a:cs typeface="Calibri" pitchFamily="34" charset="-120"/>
              </a:rPr>
              <a:t>Colonisation classique</a:t>
            </a:r>
            <a:endParaRPr lang="en-US" sz="1000" dirty="0"/>
          </a:p>
        </p:txBody>
      </p:sp>
      <p:sp>
        <p:nvSpPr>
          <p:cNvPr id="26" name="Text 24"/>
          <p:cNvSpPr/>
          <p:nvPr/>
        </p:nvSpPr>
        <p:spPr>
          <a:xfrm>
            <a:off x="6400800" y="1920240"/>
            <a:ext cx="2286000" cy="914400"/>
          </a:xfrm>
          <a:prstGeom prst="rect">
            <a:avLst/>
          </a:prstGeom>
          <a:noFill/>
          <a:ln/>
        </p:spPr>
        <p:txBody>
          <a:bodyPr wrap="square" lIns="0" tIns="0" rIns="0" bIns="0" rtlCol="0" anchor="ctr"/>
          <a:lstStyle/>
          <a:p>
            <a:pPr indent="0" marL="0">
              <a:buNone/>
            </a:pPr>
            <a:r>
              <a:rPr lang="en-US" sz="1100" dirty="0">
                <a:solidFill>
                  <a:srgbClr val="4A5568"/>
                </a:solidFill>
                <a:latin typeface="Calibri" pitchFamily="34" charset="0"/>
                <a:ea typeface="Calibri" pitchFamily="34" charset="-122"/>
                <a:cs typeface="Calibri" pitchFamily="34" charset="-120"/>
              </a:rPr>
              <a:t>Les lois et décisions</a:t>
            </a:r>
            <a:endParaRPr lang="en-US" sz="1100" dirty="0"/>
          </a:p>
          <a:p>
            <a:pPr indent="0" marL="0">
              <a:buNone/>
            </a:pPr>
            <a:r>
              <a:rPr lang="en-US" sz="1100" dirty="0">
                <a:solidFill>
                  <a:srgbClr val="4A5568"/>
                </a:solidFill>
                <a:latin typeface="Calibri" pitchFamily="34" charset="0"/>
                <a:ea typeface="Calibri" pitchFamily="34" charset="-122"/>
                <a:cs typeface="Calibri" pitchFamily="34" charset="-120"/>
              </a:rPr>
              <a:t>viennent de la métropole,</a:t>
            </a:r>
            <a:endParaRPr lang="en-US" sz="1100" dirty="0"/>
          </a:p>
          <a:p>
            <a:pPr indent="0" marL="0">
              <a:buNone/>
            </a:pPr>
            <a:r>
              <a:rPr lang="en-US" sz="1100" dirty="0">
                <a:solidFill>
                  <a:srgbClr val="4A5568"/>
                </a:solidFill>
                <a:latin typeface="Calibri" pitchFamily="34" charset="0"/>
                <a:ea typeface="Calibri" pitchFamily="34" charset="-122"/>
                <a:cs typeface="Calibri" pitchFamily="34" charset="-120"/>
              </a:rPr>
              <a:t>pas de la colonie.</a:t>
            </a:r>
            <a:endParaRPr lang="en-US" sz="1100" dirty="0"/>
          </a:p>
        </p:txBody>
      </p:sp>
      <p:sp>
        <p:nvSpPr>
          <p:cNvPr id="27" name="Shape 25"/>
          <p:cNvSpPr/>
          <p:nvPr/>
        </p:nvSpPr>
        <p:spPr>
          <a:xfrm>
            <a:off x="6492240" y="2880360"/>
            <a:ext cx="2103120" cy="0"/>
          </a:xfrm>
          <a:prstGeom prst="line">
            <a:avLst/>
          </a:prstGeom>
          <a:noFill/>
          <a:ln w="12700">
            <a:solidFill>
              <a:srgbClr val="15A67A"/>
            </a:solidFill>
            <a:prstDash val="dash"/>
          </a:ln>
        </p:spPr>
      </p:sp>
      <p:sp>
        <p:nvSpPr>
          <p:cNvPr id="28" name="Text 26"/>
          <p:cNvSpPr/>
          <p:nvPr/>
        </p:nvSpPr>
        <p:spPr>
          <a:xfrm>
            <a:off x="6400800" y="3017520"/>
            <a:ext cx="2286000" cy="274320"/>
          </a:xfrm>
          <a:prstGeom prst="rect">
            <a:avLst/>
          </a:prstGeom>
          <a:noFill/>
          <a:ln/>
        </p:spPr>
        <p:txBody>
          <a:bodyPr wrap="square" lIns="0" tIns="0" rIns="0" bIns="0" rtlCol="0" anchor="ctr"/>
          <a:lstStyle/>
          <a:p>
            <a:pPr indent="0" marL="0">
              <a:buNone/>
            </a:pPr>
            <a:r>
              <a:rPr lang="en-US" sz="1000" b="1" dirty="0">
                <a:solidFill>
                  <a:srgbClr val="0D6B4F"/>
                </a:solidFill>
                <a:latin typeface="Calibri" pitchFamily="34" charset="0"/>
                <a:ea typeface="Calibri" pitchFamily="34" charset="-122"/>
                <a:cs typeface="Calibri" pitchFamily="34" charset="-120"/>
              </a:rPr>
              <a:t>Colonisation numérique</a:t>
            </a:r>
            <a:endParaRPr lang="en-US" sz="1000" dirty="0"/>
          </a:p>
        </p:txBody>
      </p:sp>
      <p:sp>
        <p:nvSpPr>
          <p:cNvPr id="29" name="Text 27"/>
          <p:cNvSpPr/>
          <p:nvPr/>
        </p:nvSpPr>
        <p:spPr>
          <a:xfrm>
            <a:off x="6400800" y="3291840"/>
            <a:ext cx="2286000" cy="914400"/>
          </a:xfrm>
          <a:prstGeom prst="rect">
            <a:avLst/>
          </a:prstGeom>
          <a:noFill/>
          <a:ln/>
        </p:spPr>
        <p:txBody>
          <a:bodyPr wrap="square" lIns="0" tIns="0" rIns="0" bIns="0" rtlCol="0" anchor="ctr"/>
          <a:lstStyle/>
          <a:p>
            <a:pPr indent="0" marL="0">
              <a:buNone/>
            </a:pPr>
            <a:r>
              <a:rPr lang="en-US" sz="1100" dirty="0">
                <a:solidFill>
                  <a:srgbClr val="0B1929"/>
                </a:solidFill>
                <a:latin typeface="Calibri" pitchFamily="34" charset="0"/>
                <a:ea typeface="Calibri" pitchFamily="34" charset="-122"/>
                <a:cs typeface="Calibri" pitchFamily="34" charset="-120"/>
              </a:rPr>
              <a:t>Les conditions d'utilisation</a:t>
            </a:r>
            <a:endParaRPr lang="en-US" sz="1100" dirty="0"/>
          </a:p>
          <a:p>
            <a:pPr indent="0" marL="0">
              <a:buNone/>
            </a:pPr>
            <a:r>
              <a:rPr lang="en-US" sz="1100" dirty="0">
                <a:solidFill>
                  <a:srgbClr val="0B1929"/>
                </a:solidFill>
                <a:latin typeface="Calibri" pitchFamily="34" charset="0"/>
                <a:ea typeface="Calibri" pitchFamily="34" charset="-122"/>
                <a:cs typeface="Calibri" pitchFamily="34" charset="-120"/>
              </a:rPr>
              <a:t>et les prix sont dictés</a:t>
            </a:r>
            <a:endParaRPr lang="en-US" sz="1100" dirty="0"/>
          </a:p>
          <a:p>
            <a:pPr indent="0" marL="0">
              <a:buNone/>
            </a:pPr>
            <a:r>
              <a:rPr lang="en-US" sz="1100" dirty="0">
                <a:solidFill>
                  <a:srgbClr val="0B1929"/>
                </a:solidFill>
                <a:latin typeface="Calibri" pitchFamily="34" charset="0"/>
                <a:ea typeface="Calibri" pitchFamily="34" charset="-122"/>
                <a:cs typeface="Calibri" pitchFamily="34" charset="-120"/>
              </a:rPr>
              <a:t>par le siège social américain.</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8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pic>
        <p:nvPicPr>
          <p:cNvPr id="4" name="Image 0" descr="preencoded.png">    </p:cNvPr>
          <p:cNvPicPr>
            <a:picLocks noChangeAspect="1"/>
          </p:cNvPicPr>
          <p:nvPr/>
        </p:nvPicPr>
        <p:blipFill>
          <a:blip r:embed="rId1"/>
          <a:stretch>
            <a:fillRect/>
          </a:stretch>
        </p:blipFill>
        <p:spPr>
          <a:xfrm>
            <a:off x="731520" y="914400"/>
            <a:ext cx="640080" cy="640080"/>
          </a:xfrm>
          <a:prstGeom prst="rect">
            <a:avLst/>
          </a:prstGeom>
        </p:spPr>
      </p:pic>
      <p:sp>
        <p:nvSpPr>
          <p:cNvPr id="5" name="Text 2"/>
          <p:cNvSpPr/>
          <p:nvPr/>
        </p:nvSpPr>
        <p:spPr>
          <a:xfrm>
            <a:off x="731520" y="1645920"/>
            <a:ext cx="7315200" cy="1097280"/>
          </a:xfrm>
          <a:prstGeom prst="rect">
            <a:avLst/>
          </a:prstGeom>
          <a:noFill/>
          <a:ln/>
        </p:spPr>
        <p:txBody>
          <a:bodyPr wrap="square" lIns="0" tIns="0" rIns="0" bIns="0" rtlCol="0" anchor="ctr"/>
          <a:lstStyle/>
          <a:p>
            <a:pPr indent="0" marL="0">
              <a:lnSpc>
                <a:spcPct val="130000"/>
              </a:lnSpc>
              <a:buNone/>
            </a:pPr>
            <a:r>
              <a:rPr lang="en-US" sz="2600" dirty="0">
                <a:solidFill>
                  <a:srgbClr val="FFFFFF"/>
                </a:solidFill>
                <a:latin typeface="Georgia" pitchFamily="34" charset="0"/>
                <a:ea typeface="Georgia" pitchFamily="34" charset="-122"/>
                <a:cs typeface="Georgia" pitchFamily="34" charset="-120"/>
              </a:rPr>
              <a:t>Ils exigent une transparence totale</a:t>
            </a:r>
            <a:endParaRPr lang="en-US" sz="2600" dirty="0"/>
          </a:p>
          <a:p>
            <a:pPr indent="0" marL="0">
              <a:lnSpc>
                <a:spcPct val="130000"/>
              </a:lnSpc>
              <a:buNone/>
            </a:pPr>
            <a:r>
              <a:rPr lang="en-US" sz="2600" dirty="0">
                <a:solidFill>
                  <a:srgbClr val="FFFFFF"/>
                </a:solidFill>
                <a:latin typeface="Georgia" pitchFamily="34" charset="0"/>
                <a:ea typeface="Georgia" pitchFamily="34" charset="-122"/>
                <a:cs typeface="Georgia" pitchFamily="34" charset="-120"/>
              </a:rPr>
              <a:t>de leurs utilisateurs...</a:t>
            </a:r>
            <a:endParaRPr lang="en-US" sz="2600" dirty="0"/>
          </a:p>
        </p:txBody>
      </p:sp>
      <p:sp>
        <p:nvSpPr>
          <p:cNvPr id="6" name="Text 3"/>
          <p:cNvSpPr/>
          <p:nvPr/>
        </p:nvSpPr>
        <p:spPr>
          <a:xfrm>
            <a:off x="731520" y="2926080"/>
            <a:ext cx="7315200" cy="914400"/>
          </a:xfrm>
          <a:prstGeom prst="rect">
            <a:avLst/>
          </a:prstGeom>
          <a:noFill/>
          <a:ln/>
        </p:spPr>
        <p:txBody>
          <a:bodyPr wrap="square" lIns="0" tIns="0" rIns="0" bIns="0" rtlCol="0" anchor="ctr"/>
          <a:lstStyle/>
          <a:p>
            <a:pPr indent="0" marL="0">
              <a:lnSpc>
                <a:spcPct val="120000"/>
              </a:lnSpc>
              <a:buNone/>
            </a:pPr>
            <a:r>
              <a:rPr lang="en-US" sz="2800" b="1" dirty="0">
                <a:solidFill>
                  <a:srgbClr val="D4A843"/>
                </a:solidFill>
                <a:latin typeface="Georgia" pitchFamily="34" charset="0"/>
                <a:ea typeface="Georgia" pitchFamily="34" charset="-122"/>
                <a:cs typeface="Georgia" pitchFamily="34" charset="-120"/>
              </a:rPr>
              <a:t>...tout en opérant derrière</a:t>
            </a:r>
            <a:endParaRPr lang="en-US" sz="2800" dirty="0"/>
          </a:p>
          <a:p>
            <a:pPr indent="0" marL="0">
              <a:lnSpc>
                <a:spcPct val="120000"/>
              </a:lnSpc>
              <a:buNone/>
            </a:pPr>
            <a:r>
              <a:rPr lang="en-US" sz="2800" b="1" dirty="0">
                <a:solidFill>
                  <a:srgbClr val="D4A843"/>
                </a:solidFill>
                <a:latin typeface="Georgia" pitchFamily="34" charset="0"/>
                <a:ea typeface="Georgia" pitchFamily="34" charset="-122"/>
                <a:cs typeface="Georgia" pitchFamily="34" charset="-120"/>
              </a:rPr>
              <a:t>des murs opaques.</a:t>
            </a:r>
            <a:endParaRPr lang="en-US" sz="2800" dirty="0"/>
          </a:p>
        </p:txBody>
      </p:sp>
      <p:sp>
        <p:nvSpPr>
          <p:cNvPr id="7" name="Text 4"/>
          <p:cNvSpPr/>
          <p:nvPr/>
        </p:nvSpPr>
        <p:spPr>
          <a:xfrm>
            <a:off x="731520" y="4114800"/>
            <a:ext cx="7315200" cy="457200"/>
          </a:xfrm>
          <a:prstGeom prst="rect">
            <a:avLst/>
          </a:prstGeom>
          <a:noFill/>
          <a:ln/>
        </p:spPr>
        <p:txBody>
          <a:bodyPr wrap="square" lIns="0" tIns="0" rIns="0" bIns="0" rtlCol="0" anchor="ctr"/>
          <a:lstStyle/>
          <a:p>
            <a:pPr indent="0" marL="0">
              <a:buNone/>
            </a:pPr>
            <a:r>
              <a:rPr lang="en-US" sz="1600" i="1" dirty="0">
                <a:solidFill>
                  <a:srgbClr val="15A67A"/>
                </a:solidFill>
                <a:latin typeface="Calibri Light" pitchFamily="34" charset="0"/>
                <a:ea typeface="Calibri Light" pitchFamily="34" charset="-122"/>
                <a:cs typeface="Calibri Light" pitchFamily="34" charset="-120"/>
              </a:rPr>
              <a:t>C'est un rapport de pouvoir déguisé en service.</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1929"/>
        </a:solidFill>
      </p:bgPr>
    </p:bg>
    <p:spTree>
      <p:nvGrpSpPr>
        <p:cNvPr id="1" name=""/>
        <p:cNvGrpSpPr/>
        <p:nvPr/>
      </p:nvGrpSpPr>
      <p:grpSpPr>
        <a:xfrm>
          <a:off x="0" y="0"/>
          <a:ext cx="0" cy="0"/>
          <a:chOff x="0" y="0"/>
          <a:chExt cx="0" cy="0"/>
        </a:xfrm>
      </p:grpSpPr>
      <p:sp>
        <p:nvSpPr>
          <p:cNvPr id="2" name="Text 0"/>
          <p:cNvSpPr/>
          <p:nvPr/>
        </p:nvSpPr>
        <p:spPr>
          <a:xfrm>
            <a:off x="7772400" y="4754880"/>
            <a:ext cx="1097280" cy="274320"/>
          </a:xfrm>
          <a:prstGeom prst="rect">
            <a:avLst/>
          </a:prstGeom>
          <a:noFill/>
          <a:ln/>
        </p:spPr>
        <p:txBody>
          <a:bodyPr wrap="square" rtlCol="0" anchor="ctr"/>
          <a:lstStyle/>
          <a:p>
            <a:pPr algn="r" indent="0" marL="0">
              <a:buNone/>
            </a:pPr>
            <a:r>
              <a:rPr lang="en-US" sz="900" dirty="0">
                <a:solidFill>
                  <a:srgbClr val="94A3B8"/>
                </a:solidFill>
                <a:latin typeface="Calibri Light" pitchFamily="34" charset="0"/>
                <a:ea typeface="Calibri Light" pitchFamily="34" charset="-122"/>
                <a:cs typeface="Calibri Light" pitchFamily="34" charset="-120"/>
              </a:rPr>
              <a:t>9 / 25</a:t>
            </a:r>
            <a:endParaRPr lang="en-US" sz="900" dirty="0"/>
          </a:p>
        </p:txBody>
      </p:sp>
      <p:sp>
        <p:nvSpPr>
          <p:cNvPr id="3" name="Text 1"/>
          <p:cNvSpPr/>
          <p:nvPr/>
        </p:nvSpPr>
        <p:spPr>
          <a:xfrm>
            <a:off x="457200" y="4754880"/>
            <a:ext cx="3657600" cy="274320"/>
          </a:xfrm>
          <a:prstGeom prst="rect">
            <a:avLst/>
          </a:prstGeom>
          <a:noFill/>
          <a:ln/>
        </p:spPr>
        <p:txBody>
          <a:bodyPr wrap="square" rtlCol="0" anchor="ctr"/>
          <a:lstStyle/>
          <a:p>
            <a:pPr algn="l" indent="0" marL="0">
              <a:buNone/>
            </a:pPr>
            <a:r>
              <a:rPr lang="en-US" sz="900" i="1" dirty="0">
                <a:solidFill>
                  <a:srgbClr val="2D5A47"/>
                </a:solidFill>
                <a:latin typeface="Calibri Light" pitchFamily="34" charset="0"/>
                <a:ea typeface="Calibri Light" pitchFamily="34" charset="-122"/>
                <a:cs typeface="Calibri Light" pitchFamily="34" charset="-120"/>
              </a:rPr>
              <a:t>Colonisation numérique</a:t>
            </a:r>
            <a:endParaRPr lang="en-US" sz="900" dirty="0"/>
          </a:p>
        </p:txBody>
      </p:sp>
      <p:sp>
        <p:nvSpPr>
          <p:cNvPr id="4" name="Text 2"/>
          <p:cNvSpPr/>
          <p:nvPr/>
        </p:nvSpPr>
        <p:spPr>
          <a:xfrm>
            <a:off x="457200" y="1371600"/>
            <a:ext cx="1828800" cy="365760"/>
          </a:xfrm>
          <a:prstGeom prst="rect">
            <a:avLst/>
          </a:prstGeom>
          <a:noFill/>
          <a:ln/>
        </p:spPr>
        <p:txBody>
          <a:bodyPr wrap="square" lIns="0" tIns="0" rIns="0" bIns="0" rtlCol="0" anchor="ctr"/>
          <a:lstStyle/>
          <a:p>
            <a:pPr indent="0" marL="0">
              <a:buNone/>
            </a:pPr>
            <a:r>
              <a:rPr lang="en-US" sz="1200" spc="400" kern="0" dirty="0">
                <a:solidFill>
                  <a:srgbClr val="15A67A"/>
                </a:solidFill>
                <a:latin typeface="Calibri" pitchFamily="34" charset="0"/>
                <a:ea typeface="Calibri" pitchFamily="34" charset="-122"/>
                <a:cs typeface="Calibri" pitchFamily="34" charset="-120"/>
              </a:rPr>
              <a:t>PARTIE 03</a:t>
            </a:r>
            <a:endParaRPr lang="en-US" sz="1200" dirty="0"/>
          </a:p>
        </p:txBody>
      </p:sp>
      <p:sp>
        <p:nvSpPr>
          <p:cNvPr id="5" name="Text 3"/>
          <p:cNvSpPr/>
          <p:nvPr/>
        </p:nvSpPr>
        <p:spPr>
          <a:xfrm>
            <a:off x="457200" y="1828800"/>
            <a:ext cx="5486400" cy="1828800"/>
          </a:xfrm>
          <a:prstGeom prst="rect">
            <a:avLst/>
          </a:prstGeom>
          <a:noFill/>
          <a:ln/>
        </p:spPr>
        <p:txBody>
          <a:bodyPr wrap="square" lIns="0" tIns="0" rIns="0" bIns="0" rtlCol="0" anchor="ctr"/>
          <a:lstStyle/>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Le CLOUD Act</a:t>
            </a:r>
            <a:endParaRPr lang="en-US" sz="4200" dirty="0"/>
          </a:p>
          <a:p>
            <a:pPr indent="0" marL="0">
              <a:lnSpc>
                <a:spcPct val="110000"/>
              </a:lnSpc>
              <a:buNone/>
            </a:pPr>
            <a:r>
              <a:rPr lang="en-US" sz="4200" b="1" dirty="0">
                <a:solidFill>
                  <a:srgbClr val="FFFFFF"/>
                </a:solidFill>
                <a:latin typeface="Georgia" pitchFamily="34" charset="0"/>
                <a:ea typeface="Georgia" pitchFamily="34" charset="-122"/>
                <a:cs typeface="Georgia" pitchFamily="34" charset="-120"/>
              </a:rPr>
              <a:t>et la loi</a:t>
            </a:r>
            <a:endParaRPr lang="en-US" sz="4200" dirty="0"/>
          </a:p>
        </p:txBody>
      </p:sp>
      <p:sp>
        <p:nvSpPr>
          <p:cNvPr id="6" name="Shape 4"/>
          <p:cNvSpPr/>
          <p:nvPr/>
        </p:nvSpPr>
        <p:spPr>
          <a:xfrm>
            <a:off x="457200" y="3749040"/>
            <a:ext cx="2286000" cy="0"/>
          </a:xfrm>
          <a:prstGeom prst="line">
            <a:avLst/>
          </a:prstGeom>
          <a:noFill/>
          <a:ln w="25400">
            <a:solidFill>
              <a:srgbClr val="D4A843"/>
            </a:solidFill>
            <a:prstDash val="solid"/>
          </a:ln>
        </p:spPr>
      </p:sp>
      <p:pic>
        <p:nvPicPr>
          <p:cNvPr id="7" name="Image 0" descr="preencoded.png">    </p:cNvPr>
          <p:cNvPicPr>
            <a:picLocks noChangeAspect="1"/>
          </p:cNvPicPr>
          <p:nvPr/>
        </p:nvPicPr>
        <p:blipFill>
          <a:blip r:embed="rId1">
            <a:alphaModFix amt="18000"/>
          </a:blip>
          <a:stretch>
            <a:fillRect/>
          </a:stretch>
        </p:blipFill>
        <p:spPr>
          <a:xfrm>
            <a:off x="7132320" y="1371600"/>
            <a:ext cx="1645920" cy="16459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Conférence 02 — Colonisation numérique</dc:title>
  <dc:subject>PptxGenJS Presentation</dc:subject>
  <dc:creator>Daniel — Alliance Boréale / Chezlepro Inc.</dc:creator>
  <cp:lastModifiedBy>Daniel — Alliance Boréale / Chezlepro Inc.</cp:lastModifiedBy>
  <cp:revision>1</cp:revision>
  <dcterms:created xsi:type="dcterms:W3CDTF">2026-02-13T03:05:38Z</dcterms:created>
  <dcterms:modified xsi:type="dcterms:W3CDTF">2026-02-13T03:05:38Z</dcterms:modified>
</cp:coreProperties>
</file>