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image" Target="../media/image-11-4.png"/><Relationship Id="rId5" Type="http://schemas.openxmlformats.org/officeDocument/2006/relationships/image" Target="../media/image-11-5.png"/><Relationship Id="rId6" Type="http://schemas.openxmlformats.org/officeDocument/2006/relationships/image" Target="../media/image-11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image" Target="../media/image-12-4.png"/><Relationship Id="rId5" Type="http://schemas.openxmlformats.org/officeDocument/2006/relationships/image" Target="../media/image-12-5.png"/><Relationship Id="rId6" Type="http://schemas.openxmlformats.org/officeDocument/2006/relationships/image" Target="../media/image-12-6.png"/><Relationship Id="rId7" Type="http://schemas.openxmlformats.org/officeDocument/2006/relationships/image" Target="../media/image-12-7.png"/><Relationship Id="rId8" Type="http://schemas.openxmlformats.org/officeDocument/2006/relationships/image" Target="../media/image-12-8.png"/><Relationship Id="rId9" Type="http://schemas.openxmlformats.org/officeDocument/2006/relationships/image" Target="../media/image-12-9.png"/><Relationship Id="rId10" Type="http://schemas.openxmlformats.org/officeDocument/2006/relationships/slideLayout" Target="../slideLayouts/slideLayout1.xml"/><Relationship Id="rId11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image" Target="../media/image-14-4.png"/><Relationship Id="rId5" Type="http://schemas.openxmlformats.org/officeDocument/2006/relationships/image" Target="../media/image-14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image" Target="../media/image-17-2.png"/><Relationship Id="rId3" Type="http://schemas.openxmlformats.org/officeDocument/2006/relationships/image" Target="../media/image-17-3.png"/><Relationship Id="rId4" Type="http://schemas.openxmlformats.org/officeDocument/2006/relationships/image" Target="../media/image-1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image" Target="../media/image-18-2.png"/><Relationship Id="rId3" Type="http://schemas.openxmlformats.org/officeDocument/2006/relationships/image" Target="../media/image-18-3.png"/><Relationship Id="rId4" Type="http://schemas.openxmlformats.org/officeDocument/2006/relationships/image" Target="../media/image-18-4.png"/><Relationship Id="rId5" Type="http://schemas.openxmlformats.org/officeDocument/2006/relationships/image" Target="../media/image-18-5.png"/><Relationship Id="rId6" Type="http://schemas.openxmlformats.org/officeDocument/2006/relationships/image" Target="../media/image-18-6.png"/><Relationship Id="rId7" Type="http://schemas.openxmlformats.org/officeDocument/2006/relationships/image" Target="../media/image-18-7.png"/><Relationship Id="rId8" Type="http://schemas.openxmlformats.org/officeDocument/2006/relationships/image" Target="../media/image-18-8.png"/><Relationship Id="rId9" Type="http://schemas.openxmlformats.org/officeDocument/2006/relationships/image" Target="../media/image-18-9.png"/><Relationship Id="rId10" Type="http://schemas.openxmlformats.org/officeDocument/2006/relationships/image" Target="../media/image-18-10.png"/><Relationship Id="rId11" Type="http://schemas.openxmlformats.org/officeDocument/2006/relationships/slideLayout" Target="../slideLayouts/slideLayout1.xml"/><Relationship Id="rId1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image" Target="../media/image-19-3.png"/><Relationship Id="rId4" Type="http://schemas.openxmlformats.org/officeDocument/2006/relationships/image" Target="../media/image-19-4.png"/><Relationship Id="rId5" Type="http://schemas.openxmlformats.org/officeDocument/2006/relationships/image" Target="../media/image-1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image" Target="../media/image-2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B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Shape 1"/>
          <p:cNvSpPr/>
          <p:nvPr/>
        </p:nvSpPr>
        <p:spPr>
          <a:xfrm>
            <a:off x="731520" y="2560320"/>
            <a:ext cx="3200400" cy="0"/>
          </a:xfrm>
          <a:prstGeom prst="line">
            <a:avLst/>
          </a:prstGeom>
          <a:noFill/>
          <a:ln w="25400">
            <a:solidFill>
              <a:srgbClr val="15A67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731520" y="914400"/>
            <a:ext cx="73152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Alliance Boréale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731520" y="2743200"/>
            <a:ext cx="45720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Souveraineté numérique,</a:t>
            </a:r>
            <a:endParaRPr lang="en-US" sz="2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transparence radicale et</a:t>
            </a:r>
            <a:endParaRPr lang="en-US" sz="20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0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cybersécurité collective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429768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Parcours de conférences — Daniel, Chezlepro Inc.</a:t>
            </a:r>
            <a:endParaRPr lang="en-US" sz="12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tretch>
            <a:fillRect/>
          </a:stretch>
        </p:blipFill>
        <p:spPr>
          <a:xfrm>
            <a:off x="6858000" y="1097280"/>
            <a:ext cx="1645920" cy="1645920"/>
          </a:xfrm>
          <a:prstGeom prst="rect">
            <a:avLst/>
          </a:prstGeom>
        </p:spPr>
      </p:pic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7498080" y="2743200"/>
            <a:ext cx="1097280" cy="1097280"/>
          </a:xfrm>
          <a:prstGeom prst="rect">
            <a:avLst/>
          </a:prstGeom>
        </p:spPr>
      </p:pic>
      <p:pic>
        <p:nvPicPr>
          <p:cNvPr id="9" name="Image 2" descr="preencoded.png">    </p:cNvPr>
          <p:cNvPicPr>
            <a:picLocks noChangeAspect="1"/>
          </p:cNvPicPr>
          <p:nvPr/>
        </p:nvPicPr>
        <p:blipFill>
          <a:blip r:embed="rId3">
            <a:alphaModFix amt="15000"/>
          </a:blip>
          <a:stretch>
            <a:fillRect/>
          </a:stretch>
        </p:blipFill>
        <p:spPr>
          <a:xfrm>
            <a:off x="6217920" y="3200400"/>
            <a:ext cx="822960" cy="8229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B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10 / 20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2D5A47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CONFÉRENCE 03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6858000" y="731520"/>
            <a:ext cx="1645920" cy="1645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1371600"/>
            <a:ext cx="64008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L'anti lock-in</a:t>
            </a:r>
            <a:endParaRPr lang="en-US" sz="4400" dirty="0"/>
          </a:p>
        </p:txBody>
      </p:sp>
      <p:sp>
        <p:nvSpPr>
          <p:cNvPr id="8" name="Shape 5"/>
          <p:cNvSpPr/>
          <p:nvPr/>
        </p:nvSpPr>
        <p:spPr>
          <a:xfrm>
            <a:off x="457200" y="2651760"/>
            <a:ext cx="2743200" cy="0"/>
          </a:xfrm>
          <a:prstGeom prst="line">
            <a:avLst/>
          </a:prstGeom>
          <a:noFill/>
          <a:ln w="25400">
            <a:solidFill>
              <a:srgbClr val="15A6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292608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Infrastructure ouverte, normalisée et souveraine :</a:t>
            </a:r>
            <a:endParaRPr lang="en-US" sz="1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 logiciel libre comme fondation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11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Infrastructure as Code : tout est ouvert</a:t>
            </a:r>
            <a:endParaRPr lang="en-US" sz="3000" dirty="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La même logique que TCP/IP, TLS et HTTP — des standards publics sur lesquels repose la solidité du monde numérique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274320" y="1463040"/>
            <a:ext cx="155448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600200"/>
            <a:ext cx="457200" cy="457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7432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Proxmox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274320" y="246888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Virtualisation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ouverte</a:t>
            </a:r>
            <a:endParaRPr lang="en-US" sz="1000" dirty="0"/>
          </a:p>
        </p:txBody>
      </p:sp>
      <p:sp>
        <p:nvSpPr>
          <p:cNvPr id="11" name="Shape 8"/>
          <p:cNvSpPr/>
          <p:nvPr/>
        </p:nvSpPr>
        <p:spPr>
          <a:xfrm>
            <a:off x="2011680" y="1463040"/>
            <a:ext cx="155448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0320" y="1600200"/>
            <a:ext cx="457200" cy="45720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201168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Ceph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2011680" y="246888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Stockage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distribué</a:t>
            </a:r>
            <a:endParaRPr lang="en-US" sz="1000" dirty="0"/>
          </a:p>
        </p:txBody>
      </p:sp>
      <p:sp>
        <p:nvSpPr>
          <p:cNvPr id="15" name="Shape 11"/>
          <p:cNvSpPr/>
          <p:nvPr/>
        </p:nvSpPr>
        <p:spPr>
          <a:xfrm>
            <a:off x="3749040" y="1463040"/>
            <a:ext cx="155448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80" y="1600200"/>
            <a:ext cx="457200" cy="4572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74904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Ansible</a:t>
            </a:r>
            <a:endParaRPr lang="en-US" sz="1300" dirty="0"/>
          </a:p>
        </p:txBody>
      </p:sp>
      <p:sp>
        <p:nvSpPr>
          <p:cNvPr id="18" name="Text 13"/>
          <p:cNvSpPr/>
          <p:nvPr/>
        </p:nvSpPr>
        <p:spPr>
          <a:xfrm>
            <a:off x="3749040" y="246888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Automatisation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reproductible</a:t>
            </a:r>
            <a:endParaRPr lang="en-US" sz="1000" dirty="0"/>
          </a:p>
        </p:txBody>
      </p:sp>
      <p:sp>
        <p:nvSpPr>
          <p:cNvPr id="19" name="Shape 14"/>
          <p:cNvSpPr/>
          <p:nvPr/>
        </p:nvSpPr>
        <p:spPr>
          <a:xfrm>
            <a:off x="5486400" y="1463040"/>
            <a:ext cx="155448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35040" y="1600200"/>
            <a:ext cx="457200" cy="457200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548640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vSwitch</a:t>
            </a:r>
            <a:endParaRPr lang="en-US" sz="1300" dirty="0"/>
          </a:p>
        </p:txBody>
      </p:sp>
      <p:sp>
        <p:nvSpPr>
          <p:cNvPr id="22" name="Text 16"/>
          <p:cNvSpPr/>
          <p:nvPr/>
        </p:nvSpPr>
        <p:spPr>
          <a:xfrm>
            <a:off x="5486400" y="246888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Réseau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programmable</a:t>
            </a:r>
            <a:endParaRPr lang="en-US" sz="1000" dirty="0"/>
          </a:p>
        </p:txBody>
      </p:sp>
      <p:sp>
        <p:nvSpPr>
          <p:cNvPr id="23" name="Shape 17"/>
          <p:cNvSpPr/>
          <p:nvPr/>
        </p:nvSpPr>
        <p:spPr>
          <a:xfrm>
            <a:off x="7223760" y="1463040"/>
            <a:ext cx="155448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pic>
        <p:nvPicPr>
          <p:cNvPr id="24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0" y="1600200"/>
            <a:ext cx="457200" cy="457200"/>
          </a:xfrm>
          <a:prstGeom prst="rect">
            <a:avLst/>
          </a:prstGeom>
        </p:spPr>
      </p:pic>
      <p:sp>
        <p:nvSpPr>
          <p:cNvPr id="25" name="Text 18"/>
          <p:cNvSpPr/>
          <p:nvPr/>
        </p:nvSpPr>
        <p:spPr>
          <a:xfrm>
            <a:off x="722376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pfSense</a:t>
            </a:r>
            <a:endParaRPr lang="en-US" sz="1300" dirty="0"/>
          </a:p>
        </p:txBody>
      </p:sp>
      <p:sp>
        <p:nvSpPr>
          <p:cNvPr id="26" name="Text 19"/>
          <p:cNvSpPr/>
          <p:nvPr/>
        </p:nvSpPr>
        <p:spPr>
          <a:xfrm>
            <a:off x="7223760" y="2468880"/>
            <a:ext cx="15544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Sécurité</a:t>
            </a:r>
            <a:endParaRPr lang="en-US" sz="1000" dirty="0"/>
          </a:p>
          <a:p>
            <a:pPr algn="ctr" indent="0" marL="0">
              <a:buNone/>
            </a:pPr>
            <a:r>
              <a:rPr lang="en-US" sz="10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auditable</a:t>
            </a:r>
            <a:endParaRPr lang="en-US" sz="1000" dirty="0"/>
          </a:p>
        </p:txBody>
      </p:sp>
      <p:sp>
        <p:nvSpPr>
          <p:cNvPr id="27" name="Shape 20"/>
          <p:cNvSpPr/>
          <p:nvPr/>
        </p:nvSpPr>
        <p:spPr>
          <a:xfrm>
            <a:off x="457200" y="3566160"/>
            <a:ext cx="8229600" cy="1097280"/>
          </a:xfrm>
          <a:prstGeom prst="rect">
            <a:avLst/>
          </a:prstGeom>
          <a:solidFill>
            <a:srgbClr val="0B1929"/>
          </a:solidFill>
          <a:ln/>
        </p:spPr>
      </p:sp>
      <p:pic>
        <p:nvPicPr>
          <p:cNvPr id="2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960" y="3794760"/>
            <a:ext cx="365760" cy="365760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1371600" y="3566160"/>
            <a:ext cx="68580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client voit. Il peut mandater n'importe qui pour auditer.</a:t>
            </a:r>
            <a:endParaRPr lang="en-US" sz="15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confiance n'est plus déléguée — elle est vérifiable.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E8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12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cercle vertueux de l'ouverture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1554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274320" y="1371600"/>
            <a:ext cx="1554480" cy="54864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1554480"/>
            <a:ext cx="457200" cy="45720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27432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Ouverture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365760" y="251460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Code et standards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accessibles à tous</a:t>
            </a:r>
            <a:endParaRPr lang="en-US" sz="110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7088" y="2423160"/>
            <a:ext cx="201168" cy="201168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2057400" y="1371600"/>
            <a:ext cx="1554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Shape 9"/>
          <p:cNvSpPr/>
          <p:nvPr/>
        </p:nvSpPr>
        <p:spPr>
          <a:xfrm>
            <a:off x="2057400" y="1371600"/>
            <a:ext cx="1554480" cy="54864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06040" y="1554480"/>
            <a:ext cx="457200" cy="457200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205740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</a:t>
            </a:r>
            <a:endParaRPr lang="en-US" sz="1400" dirty="0"/>
          </a:p>
        </p:txBody>
      </p:sp>
      <p:sp>
        <p:nvSpPr>
          <p:cNvPr id="16" name="Text 11"/>
          <p:cNvSpPr/>
          <p:nvPr/>
        </p:nvSpPr>
        <p:spPr>
          <a:xfrm>
            <a:off x="2148840" y="251460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Auditée par la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communauté entière</a:t>
            </a:r>
            <a:endParaRPr lang="en-US" sz="1100" dirty="0"/>
          </a:p>
        </p:txBody>
      </p:sp>
      <p:pic>
        <p:nvPicPr>
          <p:cNvPr id="17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0168" y="2423160"/>
            <a:ext cx="201168" cy="201168"/>
          </a:xfrm>
          <a:prstGeom prst="rect">
            <a:avLst/>
          </a:prstGeom>
        </p:spPr>
      </p:pic>
      <p:sp>
        <p:nvSpPr>
          <p:cNvPr id="18" name="Shape 12"/>
          <p:cNvSpPr/>
          <p:nvPr/>
        </p:nvSpPr>
        <p:spPr>
          <a:xfrm>
            <a:off x="3840480" y="1371600"/>
            <a:ext cx="1554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9" name="Shape 13"/>
          <p:cNvSpPr/>
          <p:nvPr/>
        </p:nvSpPr>
        <p:spPr>
          <a:xfrm>
            <a:off x="3840480" y="1371600"/>
            <a:ext cx="1554480" cy="54864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20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89120" y="1554480"/>
            <a:ext cx="457200" cy="457200"/>
          </a:xfrm>
          <a:prstGeom prst="rect">
            <a:avLst/>
          </a:prstGeom>
        </p:spPr>
      </p:pic>
      <p:sp>
        <p:nvSpPr>
          <p:cNvPr id="21" name="Text 14"/>
          <p:cNvSpPr/>
          <p:nvPr/>
        </p:nvSpPr>
        <p:spPr>
          <a:xfrm>
            <a:off x="384048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Confiance</a:t>
            </a:r>
            <a:endParaRPr lang="en-US" sz="1400" dirty="0"/>
          </a:p>
        </p:txBody>
      </p:sp>
      <p:sp>
        <p:nvSpPr>
          <p:cNvPr id="22" name="Text 15"/>
          <p:cNvSpPr/>
          <p:nvPr/>
        </p:nvSpPr>
        <p:spPr>
          <a:xfrm>
            <a:off x="3931920" y="251460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Vérifiable,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déléguée</a:t>
            </a:r>
            <a:endParaRPr lang="en-US" sz="1100" dirty="0"/>
          </a:p>
        </p:txBody>
      </p:sp>
      <p:pic>
        <p:nvPicPr>
          <p:cNvPr id="23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3248" y="2423160"/>
            <a:ext cx="201168" cy="201168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5623560" y="1371600"/>
            <a:ext cx="1554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5" name="Shape 17"/>
          <p:cNvSpPr/>
          <p:nvPr/>
        </p:nvSpPr>
        <p:spPr>
          <a:xfrm>
            <a:off x="5623560" y="1371600"/>
            <a:ext cx="1554480" cy="54864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26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2200" y="1554480"/>
            <a:ext cx="457200" cy="457200"/>
          </a:xfrm>
          <a:prstGeom prst="rect">
            <a:avLst/>
          </a:prstGeom>
        </p:spPr>
      </p:pic>
      <p:sp>
        <p:nvSpPr>
          <p:cNvPr id="27" name="Text 18"/>
          <p:cNvSpPr/>
          <p:nvPr/>
        </p:nvSpPr>
        <p:spPr>
          <a:xfrm>
            <a:off x="562356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Adoption</a:t>
            </a:r>
            <a:endParaRPr lang="en-US" sz="1400" dirty="0"/>
          </a:p>
        </p:txBody>
      </p:sp>
      <p:sp>
        <p:nvSpPr>
          <p:cNvPr id="28" name="Text 19"/>
          <p:cNvSpPr/>
          <p:nvPr/>
        </p:nvSpPr>
        <p:spPr>
          <a:xfrm>
            <a:off x="5715000" y="251460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de membres,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de force</a:t>
            </a:r>
            <a:endParaRPr lang="en-US" sz="1100" dirty="0"/>
          </a:p>
        </p:txBody>
      </p:sp>
      <p:pic>
        <p:nvPicPr>
          <p:cNvPr id="29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196328" y="2423160"/>
            <a:ext cx="201168" cy="201168"/>
          </a:xfrm>
          <a:prstGeom prst="rect">
            <a:avLst/>
          </a:prstGeom>
        </p:spPr>
      </p:pic>
      <p:sp>
        <p:nvSpPr>
          <p:cNvPr id="30" name="Shape 20"/>
          <p:cNvSpPr/>
          <p:nvPr/>
        </p:nvSpPr>
        <p:spPr>
          <a:xfrm>
            <a:off x="7406640" y="1371600"/>
            <a:ext cx="1554480" cy="237744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31" name="Shape 21"/>
          <p:cNvSpPr/>
          <p:nvPr/>
        </p:nvSpPr>
        <p:spPr>
          <a:xfrm>
            <a:off x="7406640" y="1371600"/>
            <a:ext cx="1554480" cy="54864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32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55280" y="1554480"/>
            <a:ext cx="457200" cy="457200"/>
          </a:xfrm>
          <a:prstGeom prst="rect">
            <a:avLst/>
          </a:prstGeom>
        </p:spPr>
      </p:pic>
      <p:sp>
        <p:nvSpPr>
          <p:cNvPr id="33" name="Text 22"/>
          <p:cNvSpPr/>
          <p:nvPr/>
        </p:nvSpPr>
        <p:spPr>
          <a:xfrm>
            <a:off x="7406640" y="2148840"/>
            <a:ext cx="1554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Communauté</a:t>
            </a:r>
            <a:endParaRPr lang="en-US" sz="1400" dirty="0"/>
          </a:p>
        </p:txBody>
      </p:sp>
      <p:sp>
        <p:nvSpPr>
          <p:cNvPr id="34" name="Text 23"/>
          <p:cNvSpPr/>
          <p:nvPr/>
        </p:nvSpPr>
        <p:spPr>
          <a:xfrm>
            <a:off x="7498080" y="2514600"/>
            <a:ext cx="1371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Contributions et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améliorations continues</a:t>
            </a:r>
            <a:endParaRPr lang="en-US" sz="1100" dirty="0"/>
          </a:p>
        </p:txBody>
      </p:sp>
      <p:sp>
        <p:nvSpPr>
          <p:cNvPr id="35" name="Text 24"/>
          <p:cNvSpPr/>
          <p:nvPr/>
        </p:nvSpPr>
        <p:spPr>
          <a:xfrm>
            <a:off x="1371600" y="41148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i="1" dirty="0">
                <a:solidFill>
                  <a:srgbClr val="0D6B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cycle se renforce continuellement</a:t>
            </a:r>
            <a:endParaRPr lang="en-US" sz="13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B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13 / 20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2D5A47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CONFÉRENCE 04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6858000" y="731520"/>
            <a:ext cx="1645920" cy="1645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1371600"/>
            <a:ext cx="6400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sécurité</a:t>
            </a:r>
            <a:endParaRPr lang="en-US" sz="4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collective</a:t>
            </a:r>
            <a:endParaRPr lang="en-US" sz="4400" dirty="0"/>
          </a:p>
        </p:txBody>
      </p:sp>
      <p:sp>
        <p:nvSpPr>
          <p:cNvPr id="8" name="Shape 5"/>
          <p:cNvSpPr/>
          <p:nvPr/>
        </p:nvSpPr>
        <p:spPr>
          <a:xfrm>
            <a:off x="457200" y="3291840"/>
            <a:ext cx="2743200" cy="0"/>
          </a:xfrm>
          <a:prstGeom prst="line">
            <a:avLst/>
          </a:prstGeom>
          <a:noFill/>
          <a:ln w="25400">
            <a:solidFill>
              <a:srgbClr val="15A6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356616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 système immunitaire distribué de l'Alliance Boréale</a:t>
            </a:r>
            <a:endParaRPr lang="en-US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14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modèle immunitaire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64008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0D6B4F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Une faille trouvée chez l'un est corrigée partout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457200" y="1463040"/>
            <a:ext cx="265176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457200" y="1463040"/>
            <a:ext cx="2651760" cy="50292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14630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Détection</a:t>
            </a:r>
            <a:endParaRPr lang="en-US" sz="1500" dirty="0"/>
          </a:p>
        </p:txBody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3040" y="2148840"/>
            <a:ext cx="502920" cy="50292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731520" y="283464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collectif continu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Milliers d'yeux sur le même code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Signalement instantané</a:t>
            </a:r>
            <a:endParaRPr lang="en-US" sz="1200" dirty="0"/>
          </a:p>
        </p:txBody>
      </p:sp>
      <p:pic>
        <p:nvPicPr>
          <p:cNvPr id="12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4680" y="2651760"/>
            <a:ext cx="228600" cy="22860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3383280" y="1463040"/>
            <a:ext cx="265176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3383280" y="1463040"/>
            <a:ext cx="2651760" cy="502920"/>
          </a:xfrm>
          <a:prstGeom prst="rect">
            <a:avLst/>
          </a:prstGeom>
          <a:solidFill>
            <a:srgbClr val="1A3A5C"/>
          </a:solidFill>
          <a:ln/>
        </p:spPr>
      </p:sp>
      <p:sp>
        <p:nvSpPr>
          <p:cNvPr id="15" name="Text 11"/>
          <p:cNvSpPr/>
          <p:nvPr/>
        </p:nvSpPr>
        <p:spPr>
          <a:xfrm>
            <a:off x="3520440" y="14630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Correction</a:t>
            </a:r>
            <a:endParaRPr lang="en-US" sz="1500" dirty="0"/>
          </a:p>
        </p:txBody>
      </p:sp>
      <p:pic>
        <p:nvPicPr>
          <p:cNvPr id="1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9120" y="2148840"/>
            <a:ext cx="502920" cy="50292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3657600" y="283464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Patch développé collaborativement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Testé par la communauté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Validé publiquement</a:t>
            </a:r>
            <a:endParaRPr lang="en-US" sz="1200" dirty="0"/>
          </a:p>
        </p:txBody>
      </p:sp>
      <p:pic>
        <p:nvPicPr>
          <p:cNvPr id="18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80760" y="2651760"/>
            <a:ext cx="228600" cy="228600"/>
          </a:xfrm>
          <a:prstGeom prst="rect">
            <a:avLst/>
          </a:prstGeom>
        </p:spPr>
      </p:pic>
      <p:sp>
        <p:nvSpPr>
          <p:cNvPr id="19" name="Shape 13"/>
          <p:cNvSpPr/>
          <p:nvPr/>
        </p:nvSpPr>
        <p:spPr>
          <a:xfrm>
            <a:off x="6309360" y="1463040"/>
            <a:ext cx="2651760" cy="29260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4"/>
          <p:cNvSpPr/>
          <p:nvPr/>
        </p:nvSpPr>
        <p:spPr>
          <a:xfrm>
            <a:off x="6309360" y="1463040"/>
            <a:ext cx="2651760" cy="50292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21" name="Text 15"/>
          <p:cNvSpPr/>
          <p:nvPr/>
        </p:nvSpPr>
        <p:spPr>
          <a:xfrm>
            <a:off x="6446520" y="1463040"/>
            <a:ext cx="2377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Propagation</a:t>
            </a:r>
            <a:endParaRPr lang="en-US" sz="1500" dirty="0"/>
          </a:p>
        </p:txBody>
      </p:sp>
      <p:pic>
        <p:nvPicPr>
          <p:cNvPr id="22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0" y="2148840"/>
            <a:ext cx="502920" cy="502920"/>
          </a:xfrm>
          <a:prstGeom prst="rect">
            <a:avLst/>
          </a:prstGeom>
        </p:spPr>
      </p:pic>
      <p:sp>
        <p:nvSpPr>
          <p:cNvPr id="23" name="Text 16"/>
          <p:cNvSpPr/>
          <p:nvPr/>
        </p:nvSpPr>
        <p:spPr>
          <a:xfrm>
            <a:off x="6583680" y="2834640"/>
            <a:ext cx="210312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Déployé chez tous les membres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as Code</a:t>
            </a:r>
            <a:endParaRPr lang="en-US" sz="12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Automatique et vérifiable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E8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15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Trop chers à violer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457200" y="1188720"/>
            <a:ext cx="393192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188720"/>
            <a:ext cx="3931920" cy="502920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8" name="Text 6"/>
          <p:cNvSpPr/>
          <p:nvPr/>
        </p:nvSpPr>
        <p:spPr>
          <a:xfrm>
            <a:off x="457200" y="118872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traditionnel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731520" y="19202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PME seule face aux menaces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Budget sécurité limité et fragmenté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 à un seul fournisseur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Boîtes noires non auditables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à jour = acte de foi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4754880" y="1188720"/>
            <a:ext cx="3931920" cy="338328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188720"/>
            <a:ext cx="3931920" cy="50292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12" name="Text 10"/>
          <p:cNvSpPr/>
          <p:nvPr/>
        </p:nvSpPr>
        <p:spPr>
          <a:xfrm>
            <a:off x="4754880" y="1188720"/>
            <a:ext cx="39319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Modèle Alliance Boréale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029200" y="1920240"/>
            <a:ext cx="3383280" cy="2468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collective mutualisée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continu par toute la communauté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Zéro dépendance à un fournisseur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100% auditable, 100% transparent</a:t>
            </a:r>
            <a:endParaRPr lang="en-US" sz="13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3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Mise à jour = processus vérifiable</a:t>
            </a:r>
            <a:endParaRPr lang="en-US" sz="13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B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16 / 20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2D5A47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CONFÉRENCE 05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6858000" y="731520"/>
            <a:ext cx="1645920" cy="1645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1371600"/>
            <a:ext cx="6400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Bâtir</a:t>
            </a:r>
            <a:endParaRPr lang="en-US" sz="4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l'Alliance</a:t>
            </a:r>
            <a:endParaRPr lang="en-US" sz="4400" dirty="0"/>
          </a:p>
        </p:txBody>
      </p:sp>
      <p:sp>
        <p:nvSpPr>
          <p:cNvPr id="8" name="Shape 5"/>
          <p:cNvSpPr/>
          <p:nvPr/>
        </p:nvSpPr>
        <p:spPr>
          <a:xfrm>
            <a:off x="457200" y="3291840"/>
            <a:ext cx="2743200" cy="0"/>
          </a:xfrm>
          <a:prstGeom prst="line">
            <a:avLst/>
          </a:prstGeom>
          <a:noFill/>
          <a:ln w="25400">
            <a:solidFill>
              <a:srgbClr val="15A6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356616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Fédérer les PME québécoises pour une souveraineté</a:t>
            </a:r>
            <a:endParaRPr lang="en-US" sz="1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numérique réelle et durable</a:t>
            </a:r>
            <a:endParaRPr lang="en-US" sz="1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17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modèle fédéré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457200" y="1188720"/>
            <a:ext cx="393192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188720"/>
            <a:ext cx="73152" cy="1371600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371600"/>
            <a:ext cx="411480" cy="411480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1280160" y="13258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 ouverts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1280160" y="173736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Patterns d'infrastructure partagés, normalisés et libres</a:t>
            </a:r>
            <a:endParaRPr lang="en-US" sz="1200" dirty="0"/>
          </a:p>
        </p:txBody>
      </p:sp>
      <p:sp>
        <p:nvSpPr>
          <p:cNvPr id="11" name="Shape 8"/>
          <p:cNvSpPr/>
          <p:nvPr/>
        </p:nvSpPr>
        <p:spPr>
          <a:xfrm>
            <a:off x="4754880" y="1188720"/>
            <a:ext cx="393192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2" name="Shape 9"/>
          <p:cNvSpPr/>
          <p:nvPr/>
        </p:nvSpPr>
        <p:spPr>
          <a:xfrm>
            <a:off x="4754880" y="1188720"/>
            <a:ext cx="73152" cy="1371600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1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1371600"/>
            <a:ext cx="411480" cy="41148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5577840" y="132588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Hébergement québécois</a:t>
            </a: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5577840" y="173736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Données et infrastructure sur le territoire, sous nos lois</a:t>
            </a:r>
            <a:endParaRPr lang="en-US" sz="1200" dirty="0"/>
          </a:p>
        </p:txBody>
      </p:sp>
      <p:sp>
        <p:nvSpPr>
          <p:cNvPr id="16" name="Shape 12"/>
          <p:cNvSpPr/>
          <p:nvPr/>
        </p:nvSpPr>
        <p:spPr>
          <a:xfrm>
            <a:off x="457200" y="2834640"/>
            <a:ext cx="393192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7" name="Shape 13"/>
          <p:cNvSpPr/>
          <p:nvPr/>
        </p:nvSpPr>
        <p:spPr>
          <a:xfrm>
            <a:off x="457200" y="2834640"/>
            <a:ext cx="73152" cy="1371600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18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3017520"/>
            <a:ext cx="411480" cy="411480"/>
          </a:xfrm>
          <a:prstGeom prst="rect">
            <a:avLst/>
          </a:prstGeom>
        </p:spPr>
      </p:pic>
      <p:sp>
        <p:nvSpPr>
          <p:cNvPr id="19" name="Text 14"/>
          <p:cNvSpPr/>
          <p:nvPr/>
        </p:nvSpPr>
        <p:spPr>
          <a:xfrm>
            <a:off x="1280160" y="297180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Gouvernance collective</a:t>
            </a:r>
            <a:endParaRPr lang="en-US" sz="1600" dirty="0"/>
          </a:p>
        </p:txBody>
      </p:sp>
      <p:sp>
        <p:nvSpPr>
          <p:cNvPr id="20" name="Text 15"/>
          <p:cNvSpPr/>
          <p:nvPr/>
        </p:nvSpPr>
        <p:spPr>
          <a:xfrm>
            <a:off x="1280160" y="338328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Chaque membre a voix au chapitre sur les décisions</a:t>
            </a:r>
            <a:endParaRPr lang="en-US" sz="1200" dirty="0"/>
          </a:p>
        </p:txBody>
      </p:sp>
      <p:sp>
        <p:nvSpPr>
          <p:cNvPr id="21" name="Shape 16"/>
          <p:cNvSpPr/>
          <p:nvPr/>
        </p:nvSpPr>
        <p:spPr>
          <a:xfrm>
            <a:off x="4754880" y="2834640"/>
            <a:ext cx="3931920" cy="13716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4754880" y="2834640"/>
            <a:ext cx="73152" cy="1371600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3017520"/>
            <a:ext cx="411480" cy="411480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5577840" y="2971800"/>
            <a:ext cx="2834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Éco-efficience</a:t>
            </a:r>
            <a:endParaRPr lang="en-US" sz="1600" dirty="0"/>
          </a:p>
        </p:txBody>
      </p:sp>
      <p:sp>
        <p:nvSpPr>
          <p:cNvPr id="25" name="Text 19"/>
          <p:cNvSpPr/>
          <p:nvPr/>
        </p:nvSpPr>
        <p:spPr>
          <a:xfrm>
            <a:off x="5577840" y="3383280"/>
            <a:ext cx="28346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Dimensionné au besoin réel, pas au gaspillage hyperscale</a:t>
            </a:r>
            <a:endParaRPr lang="en-US" sz="12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E8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18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L'économie de la souveraineté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10972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qu'on élimine</a:t>
            </a:r>
            <a:endParaRPr lang="en-US" sz="1600" dirty="0"/>
          </a:p>
        </p:txBody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48640" y="1572768"/>
            <a:ext cx="228600" cy="2286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4400" y="15544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Licences propriétaires récurrentes</a:t>
            </a:r>
            <a:endParaRPr lang="en-US" sz="12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40" y="1956816"/>
            <a:ext cx="228600" cy="22860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914400" y="193852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Vendor lock-in et coûts de migration</a:t>
            </a:r>
            <a:endParaRPr lang="en-US" sz="1200" dirty="0"/>
          </a:p>
        </p:txBody>
      </p:sp>
      <p:pic>
        <p:nvPicPr>
          <p:cNvPr id="1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640" y="2340864"/>
            <a:ext cx="228600" cy="228600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914400" y="232257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Consultants qui vendent du mystère</a:t>
            </a:r>
            <a:endParaRPr lang="en-US" sz="12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640" y="2724912"/>
            <a:ext cx="228600" cy="22860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914400" y="270662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Sur-provisionnement cloud hyperscale</a:t>
            </a:r>
            <a:endParaRPr lang="en-US" sz="1200" dirty="0"/>
          </a:p>
        </p:txBody>
      </p:sp>
      <p:pic>
        <p:nvPicPr>
          <p:cNvPr id="15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640" y="3108960"/>
            <a:ext cx="228600" cy="22860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914400" y="309067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Marges cachées des revendeurs</a:t>
            </a:r>
            <a:endParaRPr lang="en-US" sz="1200" dirty="0"/>
          </a:p>
        </p:txBody>
      </p:sp>
      <p:sp>
        <p:nvSpPr>
          <p:cNvPr id="17" name="Text 10"/>
          <p:cNvSpPr/>
          <p:nvPr/>
        </p:nvSpPr>
        <p:spPr>
          <a:xfrm>
            <a:off x="4754880" y="1097280"/>
            <a:ext cx="3657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D6B4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qui reste</a:t>
            </a:r>
            <a:endParaRPr lang="en-US" sz="1600" dirty="0"/>
          </a:p>
        </p:txBody>
      </p:sp>
      <p:pic>
        <p:nvPicPr>
          <p:cNvPr id="18" name="Image 5" descr="preencoded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46320" y="1572768"/>
            <a:ext cx="228600" cy="22860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212080" y="1554480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Coûts qui reflètent le travail réel</a:t>
            </a:r>
            <a:endParaRPr lang="en-US" sz="1200" dirty="0"/>
          </a:p>
        </p:txBody>
      </p:sp>
      <p:pic>
        <p:nvPicPr>
          <p:cNvPr id="20" name="Image 6" descr="preencode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46320" y="1956816"/>
            <a:ext cx="228600" cy="22860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5212080" y="1938528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Investissement dans l'expertise locale</a:t>
            </a:r>
            <a:endParaRPr lang="en-US" sz="1200" dirty="0"/>
          </a:p>
        </p:txBody>
      </p:sp>
      <p:pic>
        <p:nvPicPr>
          <p:cNvPr id="22" name="Image 7" descr="preencoded.png">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6320" y="2340864"/>
            <a:ext cx="228600" cy="228600"/>
          </a:xfrm>
          <a:prstGeom prst="rect">
            <a:avLst/>
          </a:prstGeom>
        </p:spPr>
      </p:pic>
      <p:sp>
        <p:nvSpPr>
          <p:cNvPr id="23" name="Text 13"/>
          <p:cNvSpPr/>
          <p:nvPr/>
        </p:nvSpPr>
        <p:spPr>
          <a:xfrm>
            <a:off x="5212080" y="2322576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Infrastructure dimensionnée au besoin</a:t>
            </a:r>
            <a:endParaRPr lang="en-US" sz="1200" dirty="0"/>
          </a:p>
        </p:txBody>
      </p:sp>
      <p:pic>
        <p:nvPicPr>
          <p:cNvPr id="24" name="Image 8" descr="preencoded.png">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46320" y="2724912"/>
            <a:ext cx="228600" cy="228600"/>
          </a:xfrm>
          <a:prstGeom prst="rect">
            <a:avLst/>
          </a:prstGeom>
        </p:spPr>
      </p:pic>
      <p:sp>
        <p:nvSpPr>
          <p:cNvPr id="25" name="Text 14"/>
          <p:cNvSpPr/>
          <p:nvPr/>
        </p:nvSpPr>
        <p:spPr>
          <a:xfrm>
            <a:off x="5212080" y="2706624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Argent qui reste au Québec</a:t>
            </a:r>
            <a:endParaRPr lang="en-US" sz="1200" dirty="0"/>
          </a:p>
        </p:txBody>
      </p:sp>
      <p:pic>
        <p:nvPicPr>
          <p:cNvPr id="26" name="Image 9" descr="preencoded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46320" y="3108960"/>
            <a:ext cx="228600" cy="228600"/>
          </a:xfrm>
          <a:prstGeom prst="rect">
            <a:avLst/>
          </a:prstGeom>
        </p:spPr>
      </p:pic>
      <p:sp>
        <p:nvSpPr>
          <p:cNvPr id="27" name="Text 15"/>
          <p:cNvSpPr/>
          <p:nvPr/>
        </p:nvSpPr>
        <p:spPr>
          <a:xfrm>
            <a:off x="5212080" y="3090672"/>
            <a:ext cx="3474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Valeur qui s'accumule dans le collectif</a:t>
            </a:r>
            <a:endParaRPr lang="en-US" sz="1200" dirty="0"/>
          </a:p>
        </p:txBody>
      </p:sp>
      <p:sp>
        <p:nvSpPr>
          <p:cNvPr id="28" name="Shape 16"/>
          <p:cNvSpPr/>
          <p:nvPr/>
        </p:nvSpPr>
        <p:spPr>
          <a:xfrm>
            <a:off x="457200" y="3840480"/>
            <a:ext cx="8229600" cy="82296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29" name="Text 17"/>
          <p:cNvSpPr/>
          <p:nvPr/>
        </p:nvSpPr>
        <p:spPr>
          <a:xfrm>
            <a:off x="457200" y="3840480"/>
            <a:ext cx="8229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modèle économique tient parce qu'il élimine les couches de bullshit.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B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19 / 20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2D5A47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L'appel à l'action</a:t>
            </a:r>
            <a:endParaRPr lang="en-US" sz="3600" dirty="0"/>
          </a:p>
        </p:txBody>
      </p:sp>
      <p:sp>
        <p:nvSpPr>
          <p:cNvPr id="5" name="Shape 3"/>
          <p:cNvSpPr/>
          <p:nvPr/>
        </p:nvSpPr>
        <p:spPr>
          <a:xfrm>
            <a:off x="457200" y="1005840"/>
            <a:ext cx="2286000" cy="0"/>
          </a:xfrm>
          <a:prstGeom prst="line">
            <a:avLst/>
          </a:prstGeom>
          <a:noFill/>
          <a:ln w="25400">
            <a:solidFill>
              <a:srgbClr val="15A67A"/>
            </a:solidFill>
            <a:prstDash val="solid"/>
          </a:ln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1417320"/>
            <a:ext cx="365760" cy="36576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371600" y="1371600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Exigez la transparence de vos fournisseurs</a:t>
            </a:r>
            <a:endParaRPr lang="en-US" sz="1800" dirty="0"/>
          </a:p>
        </p:txBody>
      </p:sp>
      <p:sp>
        <p:nvSpPr>
          <p:cNvPr id="8" name="Shape 5"/>
          <p:cNvSpPr/>
          <p:nvPr/>
        </p:nvSpPr>
        <p:spPr>
          <a:xfrm>
            <a:off x="1371600" y="1874520"/>
            <a:ext cx="4572000" cy="0"/>
          </a:xfrm>
          <a:prstGeom prst="line">
            <a:avLst/>
          </a:prstGeom>
          <a:noFill/>
          <a:ln w="6350">
            <a:solidFill>
              <a:srgbClr val="1A3A5C"/>
            </a:solidFill>
            <a:prstDash val="solid"/>
          </a:ln>
        </p:spPr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2039112"/>
            <a:ext cx="365760" cy="36576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371600" y="1993392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Auditez votre dépendance aux GAFAM</a:t>
            </a:r>
            <a:endParaRPr lang="en-US" sz="1800" dirty="0"/>
          </a:p>
        </p:txBody>
      </p:sp>
      <p:sp>
        <p:nvSpPr>
          <p:cNvPr id="11" name="Shape 7"/>
          <p:cNvSpPr/>
          <p:nvPr/>
        </p:nvSpPr>
        <p:spPr>
          <a:xfrm>
            <a:off x="1371600" y="2496312"/>
            <a:ext cx="4572000" cy="0"/>
          </a:xfrm>
          <a:prstGeom prst="line">
            <a:avLst/>
          </a:prstGeom>
          <a:noFill/>
          <a:ln w="6350">
            <a:solidFill>
              <a:srgbClr val="1A3A5C"/>
            </a:solidFill>
            <a:prstDash val="solid"/>
          </a:ln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2660904"/>
            <a:ext cx="365760" cy="36576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71600" y="2615184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Migrez vers des standards ouverts et normalisés</a:t>
            </a:r>
            <a:endParaRPr lang="en-US" sz="1800" dirty="0"/>
          </a:p>
        </p:txBody>
      </p:sp>
      <p:sp>
        <p:nvSpPr>
          <p:cNvPr id="14" name="Shape 9"/>
          <p:cNvSpPr/>
          <p:nvPr/>
        </p:nvSpPr>
        <p:spPr>
          <a:xfrm>
            <a:off x="1371600" y="3118104"/>
            <a:ext cx="4572000" cy="0"/>
          </a:xfrm>
          <a:prstGeom prst="line">
            <a:avLst/>
          </a:prstGeom>
          <a:noFill/>
          <a:ln w="6350">
            <a:solidFill>
              <a:srgbClr val="1A3A5C"/>
            </a:solidFill>
            <a:prstDash val="solid"/>
          </a:ln>
        </p:spPr>
      </p:sp>
      <p:pic>
        <p:nvPicPr>
          <p:cNvPr id="1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282696"/>
            <a:ext cx="365760" cy="365760"/>
          </a:xfrm>
          <a:prstGeom prst="rect">
            <a:avLst/>
          </a:prstGeom>
        </p:spPr>
      </p:pic>
      <p:sp>
        <p:nvSpPr>
          <p:cNvPr id="16" name="Text 10"/>
          <p:cNvSpPr/>
          <p:nvPr/>
        </p:nvSpPr>
        <p:spPr>
          <a:xfrm>
            <a:off x="1371600" y="3236976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Rejoignez ou créez un réseau de souveraineté numérique</a:t>
            </a:r>
            <a:endParaRPr lang="en-US" sz="1800" dirty="0"/>
          </a:p>
        </p:txBody>
      </p:sp>
      <p:sp>
        <p:nvSpPr>
          <p:cNvPr id="17" name="Shape 11"/>
          <p:cNvSpPr/>
          <p:nvPr/>
        </p:nvSpPr>
        <p:spPr>
          <a:xfrm>
            <a:off x="1371600" y="3739896"/>
            <a:ext cx="4572000" cy="0"/>
          </a:xfrm>
          <a:prstGeom prst="line">
            <a:avLst/>
          </a:prstGeom>
          <a:noFill/>
          <a:ln w="6350">
            <a:solidFill>
              <a:srgbClr val="1A3A5C"/>
            </a:solidFill>
            <a:prstDash val="solid"/>
          </a:ln>
        </p:spPr>
      </p:sp>
      <p:pic>
        <p:nvPicPr>
          <p:cNvPr id="18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1520" y="3904488"/>
            <a:ext cx="365760" cy="365760"/>
          </a:xfrm>
          <a:prstGeom prst="rect">
            <a:avLst/>
          </a:prstGeom>
        </p:spPr>
      </p:pic>
      <p:sp>
        <p:nvSpPr>
          <p:cNvPr id="19" name="Text 12"/>
          <p:cNvSpPr/>
          <p:nvPr/>
        </p:nvSpPr>
        <p:spPr>
          <a:xfrm>
            <a:off x="1371600" y="3858768"/>
            <a:ext cx="6858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Investissez dans l'expertise locale québécoise</a:t>
            </a:r>
            <a:endParaRPr lang="en-US" sz="1800" dirty="0"/>
          </a:p>
        </p:txBody>
      </p:sp>
      <p:sp>
        <p:nvSpPr>
          <p:cNvPr id="20" name="Text 13"/>
          <p:cNvSpPr/>
          <p:nvPr/>
        </p:nvSpPr>
        <p:spPr>
          <a:xfrm>
            <a:off x="914400" y="45720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i="1" dirty="0">
                <a:solidFill>
                  <a:srgbClr val="D4A843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Je ne sais pas où tout ça me mènera, mais j'accepte d'y aller. »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2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6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Parcours de 5 conférences</a:t>
            </a:r>
            <a:endParaRPr lang="en-US" sz="3600" dirty="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6400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i="1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Un cheminement progressif : du constat à l'action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548640" y="1600200"/>
            <a:ext cx="457200" cy="457200"/>
          </a:xfrm>
          <a:prstGeom prst="ellipse">
            <a:avLst/>
          </a:prstGeom>
          <a:solidFill>
            <a:srgbClr val="0D6B4F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16002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34440" y="1627632"/>
            <a:ext cx="365760" cy="365760"/>
          </a:xfrm>
          <a:prstGeom prst="rect">
            <a:avLst/>
          </a:prstGeom>
        </p:spPr>
      </p:pic>
      <p:sp>
        <p:nvSpPr>
          <p:cNvPr id="10" name="Text 7"/>
          <p:cNvSpPr/>
          <p:nvPr/>
        </p:nvSpPr>
        <p:spPr>
          <a:xfrm>
            <a:off x="1828800" y="15544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rideau ou le coffre-fort ?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1828800" y="184708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Transparence radicale vs. sécurité par l'obscurité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548640" y="2286000"/>
            <a:ext cx="457200" cy="457200"/>
          </a:xfrm>
          <a:prstGeom prst="ellipse">
            <a:avLst/>
          </a:prstGeom>
          <a:solidFill>
            <a:srgbClr val="1A3A5C"/>
          </a:solidFill>
          <a:ln/>
        </p:spPr>
      </p:sp>
      <p:sp>
        <p:nvSpPr>
          <p:cNvPr id="13" name="Text 10"/>
          <p:cNvSpPr/>
          <p:nvPr/>
        </p:nvSpPr>
        <p:spPr>
          <a:xfrm>
            <a:off x="548640" y="22860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2313432"/>
            <a:ext cx="365760" cy="36576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1828800" y="22402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Colonisation numérique</a:t>
            </a:r>
            <a:endParaRPr lang="en-US" sz="1600" dirty="0"/>
          </a:p>
        </p:txBody>
      </p:sp>
      <p:sp>
        <p:nvSpPr>
          <p:cNvPr id="16" name="Text 12"/>
          <p:cNvSpPr/>
          <p:nvPr/>
        </p:nvSpPr>
        <p:spPr>
          <a:xfrm>
            <a:off x="1828800" y="253288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Comment les GAFAM contrôlent notre infrastructure</a:t>
            </a:r>
            <a:endParaRPr lang="en-US" sz="1200" dirty="0"/>
          </a:p>
        </p:txBody>
      </p:sp>
      <p:sp>
        <p:nvSpPr>
          <p:cNvPr id="17" name="Shape 13"/>
          <p:cNvSpPr/>
          <p:nvPr/>
        </p:nvSpPr>
        <p:spPr>
          <a:xfrm>
            <a:off x="548640" y="2971800"/>
            <a:ext cx="457200" cy="457200"/>
          </a:xfrm>
          <a:prstGeom prst="ellipse">
            <a:avLst/>
          </a:prstGeom>
          <a:solidFill>
            <a:srgbClr val="0D6B4F"/>
          </a:solidFill>
          <a:ln/>
        </p:spPr>
      </p:sp>
      <p:sp>
        <p:nvSpPr>
          <p:cNvPr id="18" name="Text 14"/>
          <p:cNvSpPr/>
          <p:nvPr/>
        </p:nvSpPr>
        <p:spPr>
          <a:xfrm>
            <a:off x="548640" y="29718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pic>
        <p:nvPicPr>
          <p:cNvPr id="19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4440" y="2999232"/>
            <a:ext cx="365760" cy="365760"/>
          </a:xfrm>
          <a:prstGeom prst="rect">
            <a:avLst/>
          </a:prstGeom>
        </p:spPr>
      </p:pic>
      <p:sp>
        <p:nvSpPr>
          <p:cNvPr id="20" name="Text 15"/>
          <p:cNvSpPr/>
          <p:nvPr/>
        </p:nvSpPr>
        <p:spPr>
          <a:xfrm>
            <a:off x="1828800" y="29260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L'anti lock-in</a:t>
            </a:r>
            <a:endParaRPr lang="en-US" sz="1600" dirty="0"/>
          </a:p>
        </p:txBody>
      </p:sp>
      <p:sp>
        <p:nvSpPr>
          <p:cNvPr id="21" name="Text 16"/>
          <p:cNvSpPr/>
          <p:nvPr/>
        </p:nvSpPr>
        <p:spPr>
          <a:xfrm>
            <a:off x="1828800" y="321868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Infrastructure ouverte, normalisée et souveraine</a:t>
            </a:r>
            <a:endParaRPr lang="en-US" sz="1200" dirty="0"/>
          </a:p>
        </p:txBody>
      </p:sp>
      <p:sp>
        <p:nvSpPr>
          <p:cNvPr id="22" name="Shape 17"/>
          <p:cNvSpPr/>
          <p:nvPr/>
        </p:nvSpPr>
        <p:spPr>
          <a:xfrm>
            <a:off x="548640" y="3657600"/>
            <a:ext cx="457200" cy="457200"/>
          </a:xfrm>
          <a:prstGeom prst="ellipse">
            <a:avLst/>
          </a:prstGeom>
          <a:solidFill>
            <a:srgbClr val="1A3A5C"/>
          </a:solidFill>
          <a:ln/>
        </p:spPr>
      </p:sp>
      <p:sp>
        <p:nvSpPr>
          <p:cNvPr id="23" name="Text 18"/>
          <p:cNvSpPr/>
          <p:nvPr/>
        </p:nvSpPr>
        <p:spPr>
          <a:xfrm>
            <a:off x="548640" y="36576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pic>
        <p:nvPicPr>
          <p:cNvPr id="24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4440" y="3685032"/>
            <a:ext cx="365760" cy="365760"/>
          </a:xfrm>
          <a:prstGeom prst="rect">
            <a:avLst/>
          </a:prstGeom>
        </p:spPr>
      </p:pic>
      <p:sp>
        <p:nvSpPr>
          <p:cNvPr id="25" name="Text 19"/>
          <p:cNvSpPr/>
          <p:nvPr/>
        </p:nvSpPr>
        <p:spPr>
          <a:xfrm>
            <a:off x="1828800" y="36118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sécurité collective</a:t>
            </a:r>
            <a:endParaRPr lang="en-US" sz="1600" dirty="0"/>
          </a:p>
        </p:txBody>
      </p:sp>
      <p:sp>
        <p:nvSpPr>
          <p:cNvPr id="26" name="Text 20"/>
          <p:cNvSpPr/>
          <p:nvPr/>
        </p:nvSpPr>
        <p:spPr>
          <a:xfrm>
            <a:off x="1828800" y="390448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Le modèle immunitaire de l'Alliance Boréale</a:t>
            </a:r>
            <a:endParaRPr lang="en-US" sz="1200" dirty="0"/>
          </a:p>
        </p:txBody>
      </p:sp>
      <p:sp>
        <p:nvSpPr>
          <p:cNvPr id="27" name="Shape 21"/>
          <p:cNvSpPr/>
          <p:nvPr/>
        </p:nvSpPr>
        <p:spPr>
          <a:xfrm>
            <a:off x="548640" y="4343400"/>
            <a:ext cx="457200" cy="457200"/>
          </a:xfrm>
          <a:prstGeom prst="ellipse">
            <a:avLst/>
          </a:prstGeom>
          <a:solidFill>
            <a:srgbClr val="0D6B4F"/>
          </a:solidFill>
          <a:ln/>
        </p:spPr>
      </p:sp>
      <p:sp>
        <p:nvSpPr>
          <p:cNvPr id="28" name="Text 22"/>
          <p:cNvSpPr/>
          <p:nvPr/>
        </p:nvSpPr>
        <p:spPr>
          <a:xfrm>
            <a:off x="548640" y="4343400"/>
            <a:ext cx="457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</a:t>
            </a:r>
            <a:endParaRPr lang="en-US" sz="1400" dirty="0"/>
          </a:p>
        </p:txBody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4440" y="4370832"/>
            <a:ext cx="365760" cy="365760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1828800" y="429768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Bâtir l'Alliance</a:t>
            </a:r>
            <a:endParaRPr lang="en-US" sz="1600" dirty="0"/>
          </a:p>
        </p:txBody>
      </p:sp>
      <p:sp>
        <p:nvSpPr>
          <p:cNvPr id="31" name="Text 24"/>
          <p:cNvSpPr/>
          <p:nvPr/>
        </p:nvSpPr>
        <p:spPr>
          <a:xfrm>
            <a:off x="1828800" y="4590288"/>
            <a:ext cx="5029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Fédérer les PME pour une souveraineté réelle</a:t>
            </a:r>
            <a:endParaRPr lang="en-US" sz="1200" dirty="0"/>
          </a:p>
        </p:txBody>
      </p:sp>
      <p:sp>
        <p:nvSpPr>
          <p:cNvPr id="32" name="Shape 25"/>
          <p:cNvSpPr/>
          <p:nvPr/>
        </p:nvSpPr>
        <p:spPr>
          <a:xfrm>
            <a:off x="777240" y="2103120"/>
            <a:ext cx="0" cy="2468880"/>
          </a:xfrm>
          <a:prstGeom prst="line">
            <a:avLst/>
          </a:prstGeom>
          <a:noFill/>
          <a:ln w="12700">
            <a:solidFill>
              <a:srgbClr val="15A67A"/>
            </a:solidFill>
            <a:prstDash val="dash"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B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09728" cy="514350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1097280"/>
            <a:ext cx="73152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Alliance Boréale</a:t>
            </a:r>
            <a:endParaRPr lang="en-US" sz="4400" dirty="0"/>
          </a:p>
        </p:txBody>
      </p:sp>
      <p:sp>
        <p:nvSpPr>
          <p:cNvPr id="4" name="Shape 2"/>
          <p:cNvSpPr/>
          <p:nvPr/>
        </p:nvSpPr>
        <p:spPr>
          <a:xfrm>
            <a:off x="731520" y="2286000"/>
            <a:ext cx="3200400" cy="0"/>
          </a:xfrm>
          <a:prstGeom prst="line">
            <a:avLst/>
          </a:prstGeom>
          <a:noFill/>
          <a:ln w="25400">
            <a:solidFill>
              <a:srgbClr val="15A67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2560320"/>
            <a:ext cx="548640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Souveraineté numérique québécoise</a:t>
            </a:r>
            <a:endParaRPr lang="en-US" sz="2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Transparence radicale</a:t>
            </a:r>
            <a:endParaRPr lang="en-US" sz="2000" dirty="0"/>
          </a:p>
          <a:p>
            <a:pPr indent="0" marL="0">
              <a:lnSpc>
                <a:spcPct val="150000"/>
              </a:lnSpc>
              <a:buNone/>
            </a:pPr>
            <a:r>
              <a:rPr lang="en-US" sz="20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Cybersécurité collective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731520" y="402336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94A3B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Daniel — Chezlepro Inc. / Technolibre Inc.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31520" y="4343400"/>
            <a:ext cx="4572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15A67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alliance-boreale.ca</a:t>
            </a:r>
            <a:endParaRPr lang="en-US" sz="130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>
            <a:alphaModFix amt="15000"/>
          </a:blip>
          <a:stretch>
            <a:fillRect/>
          </a:stretch>
        </p:blipFill>
        <p:spPr>
          <a:xfrm>
            <a:off x="6858000" y="1645920"/>
            <a:ext cx="1371600" cy="1371600"/>
          </a:xfrm>
          <a:prstGeom prst="rect">
            <a:avLst/>
          </a:prstGeom>
        </p:spPr>
      </p:pic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>
            <a:alphaModFix amt="15000"/>
          </a:blip>
          <a:stretch>
            <a:fillRect/>
          </a:stretch>
        </p:blipFill>
        <p:spPr>
          <a:xfrm>
            <a:off x="7315200" y="3017520"/>
            <a:ext cx="914400" cy="9144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3 / 20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2D5A47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CONFÉRENCE 01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7132320" y="731520"/>
            <a:ext cx="1645920" cy="164592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1371600"/>
            <a:ext cx="6400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rideau ou</a:t>
            </a:r>
            <a:endParaRPr lang="en-US" sz="4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coffre-fort ?</a:t>
            </a:r>
            <a:endParaRPr lang="en-US" sz="4400" dirty="0"/>
          </a:p>
        </p:txBody>
      </p:sp>
      <p:sp>
        <p:nvSpPr>
          <p:cNvPr id="8" name="Shape 5"/>
          <p:cNvSpPr/>
          <p:nvPr/>
        </p:nvSpPr>
        <p:spPr>
          <a:xfrm>
            <a:off x="457200" y="3291840"/>
            <a:ext cx="2743200" cy="0"/>
          </a:xfrm>
          <a:prstGeom prst="line">
            <a:avLst/>
          </a:prstGeom>
          <a:noFill/>
          <a:ln w="25400">
            <a:solidFill>
              <a:srgbClr val="15A6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3566160"/>
            <a:ext cx="6400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Quand la transparence totale devient votre meilleure défense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4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paradigme de la peur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457200" y="1280160"/>
            <a:ext cx="3931920" cy="3200400"/>
          </a:xfrm>
          <a:prstGeom prst="rect">
            <a:avLst/>
          </a:prstGeom>
          <a:solidFill>
            <a:srgbClr val="0B1929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pic>
        <p:nvPicPr>
          <p:cNvPr id="7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14400" y="1554480"/>
            <a:ext cx="457200" cy="457200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554480" y="155448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qu'on vous vend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14400" y="2286000"/>
            <a:ext cx="32004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Boîtes noires propriétaires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« Faites-nous confiance »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Complexité comme valeur ajoutée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Dépendance par le mystère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Contrats de support obligatoires</a:t>
            </a:r>
            <a:endParaRPr lang="en-US" sz="1300" dirty="0"/>
          </a:p>
        </p:txBody>
      </p:sp>
      <p:sp>
        <p:nvSpPr>
          <p:cNvPr id="10" name="Shape 7"/>
          <p:cNvSpPr/>
          <p:nvPr/>
        </p:nvSpPr>
        <p:spPr>
          <a:xfrm>
            <a:off x="4754880" y="1280160"/>
            <a:ext cx="3931920" cy="3200400"/>
          </a:xfrm>
          <a:prstGeom prst="rect">
            <a:avLst/>
          </a:prstGeom>
          <a:solidFill>
            <a:srgbClr val="0D6B4F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80" y="1554480"/>
            <a:ext cx="457200" cy="457200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852160" y="1554480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 qui fonctionne</a:t>
            </a:r>
            <a:endParaRPr lang="en-US" sz="1600" dirty="0"/>
          </a:p>
        </p:txBody>
      </p:sp>
      <p:sp>
        <p:nvSpPr>
          <p:cNvPr id="13" name="Text 9"/>
          <p:cNvSpPr/>
          <p:nvPr/>
        </p:nvSpPr>
        <p:spPr>
          <a:xfrm>
            <a:off x="5212080" y="2286000"/>
            <a:ext cx="320040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Architectures ouvertes et auditables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Sécurité vérifiable par tous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Standards normalisés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Confiance distribuée</a:t>
            </a:r>
            <a:endParaRPr lang="en-US" sz="1300" dirty="0"/>
          </a:p>
          <a:p>
            <a:pPr marL="342900" indent="-342900">
              <a:spcAft>
                <a:spcPts val="600"/>
              </a:spcAft>
              <a:buSzPct val="100000"/>
              <a:buChar char="•"/>
            </a:pPr>
            <a:r>
              <a:rPr lang="en-US" sz="13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Souveraineté du client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E8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5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L'analogie du coffre-fort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731520" y="1280160"/>
            <a:ext cx="7680960" cy="18288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731520" y="1280160"/>
            <a:ext cx="73152" cy="1828800"/>
          </a:xfrm>
          <a:prstGeom prst="rect">
            <a:avLst/>
          </a:prstGeom>
          <a:solidFill>
            <a:srgbClr val="D4A843"/>
          </a:solidFill>
          <a:ln/>
        </p:spPr>
      </p:sp>
      <p:sp>
        <p:nvSpPr>
          <p:cNvPr id="8" name="Text 6"/>
          <p:cNvSpPr/>
          <p:nvPr/>
        </p:nvSpPr>
        <p:spPr>
          <a:xfrm>
            <a:off x="1097280" y="1371600"/>
            <a:ext cx="694944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40000"/>
              </a:lnSpc>
              <a:buNone/>
            </a:pPr>
            <a:r>
              <a:rPr lang="en-US" sz="1800" i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« Tout le monde sait comment le coffre-fort est construit.</a:t>
            </a:r>
            <a:endParaRPr lang="en-US" sz="18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800" i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fabricant publie les plans.</a:t>
            </a:r>
            <a:endParaRPr lang="en-US" sz="1800" dirty="0"/>
          </a:p>
          <a:p>
            <a:pPr indent="0" marL="0">
              <a:lnSpc>
                <a:spcPct val="140000"/>
              </a:lnSpc>
              <a:buNone/>
            </a:pPr>
            <a:r>
              <a:rPr lang="en-US" sz="1800" i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Et c'est justement ça qui prouve qu'il est solide. »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731520" y="3474720"/>
            <a:ext cx="3474720" cy="1097280"/>
          </a:xfrm>
          <a:prstGeom prst="rect">
            <a:avLst/>
          </a:prstGeom>
          <a:solidFill>
            <a:srgbClr val="0B1929"/>
          </a:solidFill>
          <a:ln/>
          <a:effectLst>
            <a:outerShdw sx="100000" sy="100000" kx="0" ky="0" algn="bl" rotWithShape="0" blurRad="50800" dist="12700" dir="8100000">
              <a:srgbClr val="000000">
                <a:alpha val="8000"/>
              </a:srgbClr>
            </a:outerShdw>
          </a:effectLst>
        </p:spPr>
      </p:sp>
      <p:pic>
        <p:nvPicPr>
          <p:cNvPr id="10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5840" y="3657600"/>
            <a:ext cx="320040" cy="32004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1463040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D4A84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rideau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1005840" y="397764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 ta sécurité s'effondre parce que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quelqu'un a lu tes plans, t'avais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CBD5E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pas de sécurité.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4937760" y="3474720"/>
            <a:ext cx="3474720" cy="1097280"/>
          </a:xfrm>
          <a:prstGeom prst="rect">
            <a:avLst/>
          </a:prstGeom>
          <a:solidFill>
            <a:srgbClr val="0D6B4F"/>
          </a:solidFill>
          <a:ln/>
          <a:effectLst>
            <a:outerShdw sx="100000" sy="100000" kx="0" ky="0" algn="bl" rotWithShape="0" blurRad="50800" dist="12700" dir="8100000">
              <a:srgbClr val="000000">
                <a:alpha val="8000"/>
              </a:srgbClr>
            </a:outerShdw>
          </a:effectLst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2080" y="3657600"/>
            <a:ext cx="320040" cy="320040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669280" y="3611880"/>
            <a:ext cx="2286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coffre-fort</a:t>
            </a:r>
            <a:endParaRPr lang="en-US" sz="1500" dirty="0"/>
          </a:p>
        </p:txBody>
      </p:sp>
      <p:sp>
        <p:nvSpPr>
          <p:cNvPr id="16" name="Text 12"/>
          <p:cNvSpPr/>
          <p:nvPr/>
        </p:nvSpPr>
        <p:spPr>
          <a:xfrm>
            <a:off x="5212080" y="397764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D4ED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Regardez, tout est là.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D4ED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Venez essayer.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D4EDD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vrai courage.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6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principe de Kerckhoffs (1883)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457200" y="9144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i="1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Un principe vieux de 140 ans que l'industrie ignore pour protéger son modèle d'affaires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14400" y="1554480"/>
            <a:ext cx="7315200" cy="1280160"/>
          </a:xfrm>
          <a:prstGeom prst="rect">
            <a:avLst/>
          </a:prstGeom>
          <a:solidFill>
            <a:srgbClr val="0B1929"/>
          </a:solidFill>
          <a:ln/>
          <a:effectLst>
            <a:outerShdw sx="100000" sy="100000" kx="0" ky="0" algn="bl" rotWithShape="0" blurRad="101600" dist="38100" dir="8100000">
              <a:srgbClr val="000000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1097280" y="1645920"/>
            <a:ext cx="694944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sécurité d'un système ne doit pas reposer sur</a:t>
            </a:r>
            <a:endParaRPr lang="en-US" sz="1700" dirty="0"/>
          </a:p>
          <a:p>
            <a:pPr algn="ctr" indent="0" marL="0">
              <a:lnSpc>
                <a:spcPct val="130000"/>
              </a:lnSpc>
              <a:buNone/>
            </a:pPr>
            <a:r>
              <a:rPr lang="en-US" sz="1700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secret de sa conception, mais uniquement sur le secret des clés.</a:t>
            </a:r>
            <a:endParaRPr lang="en-US" sz="1700" dirty="0"/>
          </a:p>
        </p:txBody>
      </p:sp>
      <p:sp>
        <p:nvSpPr>
          <p:cNvPr id="9" name="Shape 7"/>
          <p:cNvSpPr/>
          <p:nvPr/>
        </p:nvSpPr>
        <p:spPr>
          <a:xfrm>
            <a:off x="640080" y="3108960"/>
            <a:ext cx="256032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640080" y="3108960"/>
            <a:ext cx="2560320" cy="54864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11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2960" y="3291840"/>
            <a:ext cx="320040" cy="320040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1280160" y="3246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 COMMENT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 public</a:t>
            </a:r>
            <a:endParaRPr lang="en-US" sz="1300" dirty="0"/>
          </a:p>
        </p:txBody>
      </p:sp>
      <p:sp>
        <p:nvSpPr>
          <p:cNvPr id="13" name="Text 10"/>
          <p:cNvSpPr/>
          <p:nvPr/>
        </p:nvSpPr>
        <p:spPr>
          <a:xfrm>
            <a:off x="822960" y="379476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TCP/IP, TLS, DNS, HTTP —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tout est normalisé, documenté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 ouvert depuis toujours.</a:t>
            </a:r>
            <a:endParaRPr lang="en-US" sz="1100" dirty="0"/>
          </a:p>
        </p:txBody>
      </p:sp>
      <p:sp>
        <p:nvSpPr>
          <p:cNvPr id="14" name="Shape 11"/>
          <p:cNvSpPr/>
          <p:nvPr/>
        </p:nvSpPr>
        <p:spPr>
          <a:xfrm>
            <a:off x="3474720" y="3108960"/>
            <a:ext cx="256032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5" name="Shape 12"/>
          <p:cNvSpPr/>
          <p:nvPr/>
        </p:nvSpPr>
        <p:spPr>
          <a:xfrm>
            <a:off x="3474720" y="3108960"/>
            <a:ext cx="2560320" cy="54864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1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3291840"/>
            <a:ext cx="320040" cy="320040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114800" y="3246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Les CLÉS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sont secrètes</a:t>
            </a:r>
            <a:endParaRPr lang="en-US" sz="1300" dirty="0"/>
          </a:p>
        </p:txBody>
      </p:sp>
      <p:sp>
        <p:nvSpPr>
          <p:cNvPr id="18" name="Text 14"/>
          <p:cNvSpPr/>
          <p:nvPr/>
        </p:nvSpPr>
        <p:spPr>
          <a:xfrm>
            <a:off x="3657600" y="379476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Certificats, tokens, credentials —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là et seulement là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que réside le secret.</a:t>
            </a:r>
            <a:endParaRPr lang="en-US" sz="1100" dirty="0"/>
          </a:p>
        </p:txBody>
      </p:sp>
      <p:sp>
        <p:nvSpPr>
          <p:cNvPr id="19" name="Shape 15"/>
          <p:cNvSpPr/>
          <p:nvPr/>
        </p:nvSpPr>
        <p:spPr>
          <a:xfrm>
            <a:off x="6309360" y="3108960"/>
            <a:ext cx="2560320" cy="173736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20" name="Shape 16"/>
          <p:cNvSpPr/>
          <p:nvPr/>
        </p:nvSpPr>
        <p:spPr>
          <a:xfrm>
            <a:off x="6309360" y="3108960"/>
            <a:ext cx="2560320" cy="54864"/>
          </a:xfrm>
          <a:prstGeom prst="rect">
            <a:avLst/>
          </a:prstGeom>
          <a:solidFill>
            <a:srgbClr val="0D6B4F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2240" y="3291840"/>
            <a:ext cx="320040" cy="32004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6949440" y="3246120"/>
            <a:ext cx="1737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SOLIDITÉ</a:t>
            </a:r>
            <a:endParaRPr lang="en-US" sz="1300" dirty="0"/>
          </a:p>
          <a:p>
            <a:pPr indent="0" marL="0">
              <a:buNone/>
            </a:pPr>
            <a:r>
              <a:rPr lang="en-US" sz="1300" b="1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est prouvée</a:t>
            </a:r>
            <a:endParaRPr lang="en-US" sz="1300" dirty="0"/>
          </a:p>
        </p:txBody>
      </p:sp>
      <p:sp>
        <p:nvSpPr>
          <p:cNvPr id="23" name="Text 18"/>
          <p:cNvSpPr/>
          <p:nvPr/>
        </p:nvSpPr>
        <p:spPr>
          <a:xfrm>
            <a:off x="6492240" y="3794760"/>
            <a:ext cx="21945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Plus un système est audité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publiquement, plus il est robuste.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C'est mathématique.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92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7 / 20</a:t>
            </a:r>
            <a:endParaRPr lang="en-US" sz="900" dirty="0"/>
          </a:p>
        </p:txBody>
      </p:sp>
      <p:sp>
        <p:nvSpPr>
          <p:cNvPr id="3" name="Text 1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2D5A47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457200"/>
            <a:ext cx="1463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CONFÉRENCE 02</a:t>
            </a:r>
            <a:endParaRPr lang="en-US" sz="1100" dirty="0"/>
          </a:p>
        </p:txBody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>
            <a:alphaModFix amt="20000"/>
          </a:blip>
          <a:stretch>
            <a:fillRect/>
          </a:stretch>
        </p:blipFill>
        <p:spPr>
          <a:xfrm>
            <a:off x="6858000" y="731520"/>
            <a:ext cx="1828800" cy="1828800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457200" y="1371600"/>
            <a:ext cx="640080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Colonisation</a:t>
            </a:r>
            <a:endParaRPr lang="en-US" sz="44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44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numérique</a:t>
            </a:r>
            <a:endParaRPr lang="en-US" sz="4400" dirty="0"/>
          </a:p>
        </p:txBody>
      </p:sp>
      <p:sp>
        <p:nvSpPr>
          <p:cNvPr id="8" name="Shape 5"/>
          <p:cNvSpPr/>
          <p:nvPr/>
        </p:nvSpPr>
        <p:spPr>
          <a:xfrm>
            <a:off x="457200" y="3291840"/>
            <a:ext cx="2743200" cy="0"/>
          </a:xfrm>
          <a:prstGeom prst="line">
            <a:avLst/>
          </a:prstGeom>
          <a:noFill/>
          <a:ln w="25400">
            <a:solidFill>
              <a:srgbClr val="15A67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57200" y="3566160"/>
            <a:ext cx="64008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Quand vos données, votre infrastructure et vos décisions</a:t>
            </a:r>
            <a:endParaRPr lang="en-US" sz="18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800" dirty="0">
                <a:solidFill>
                  <a:srgbClr val="15A67A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appartiennent à la Californie</a:t>
            </a:r>
            <a:endParaRPr lang="en-US" sz="1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A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8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dépendance invisible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457200" y="1280160"/>
            <a:ext cx="265176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Text 5"/>
          <p:cNvSpPr/>
          <p:nvPr/>
        </p:nvSpPr>
        <p:spPr>
          <a:xfrm>
            <a:off x="457200" y="146304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C0392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92%</a:t>
            </a:r>
            <a:endParaRPr lang="en-US" sz="5200" dirty="0"/>
          </a:p>
        </p:txBody>
      </p:sp>
      <p:sp>
        <p:nvSpPr>
          <p:cNvPr id="8" name="Text 6"/>
          <p:cNvSpPr/>
          <p:nvPr/>
        </p:nvSpPr>
        <p:spPr>
          <a:xfrm>
            <a:off x="731520" y="24688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des PME québécoises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utilisent au moins un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service cloud américain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3383280" y="1280160"/>
            <a:ext cx="265176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3383280" y="146304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100%</a:t>
            </a:r>
            <a:endParaRPr lang="en-US" sz="5200" dirty="0"/>
          </a:p>
        </p:txBody>
      </p:sp>
      <p:sp>
        <p:nvSpPr>
          <p:cNvPr id="11" name="Text 9"/>
          <p:cNvSpPr/>
          <p:nvPr/>
        </p:nvSpPr>
        <p:spPr>
          <a:xfrm>
            <a:off x="3657600" y="24688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vos données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sont soumises au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 Act américain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09360" y="1280160"/>
            <a:ext cx="2651760" cy="228600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3" name="Text 11"/>
          <p:cNvSpPr/>
          <p:nvPr/>
        </p:nvSpPr>
        <p:spPr>
          <a:xfrm>
            <a:off x="6309360" y="1463040"/>
            <a:ext cx="26517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200" b="1" dirty="0">
                <a:solidFill>
                  <a:srgbClr val="1A3A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0%</a:t>
            </a:r>
            <a:endParaRPr lang="en-US" sz="5200" dirty="0"/>
          </a:p>
        </p:txBody>
      </p:sp>
      <p:sp>
        <p:nvSpPr>
          <p:cNvPr id="14" name="Text 12"/>
          <p:cNvSpPr/>
          <p:nvPr/>
        </p:nvSpPr>
        <p:spPr>
          <a:xfrm>
            <a:off x="6583680" y="2468880"/>
            <a:ext cx="21031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contrôle réel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 la localisation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 vos données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57200" y="3931920"/>
            <a:ext cx="8229600" cy="731520"/>
          </a:xfrm>
          <a:prstGeom prst="rect">
            <a:avLst/>
          </a:prstGeom>
          <a:solidFill>
            <a:srgbClr val="E8F4F0"/>
          </a:solidFill>
          <a:ln/>
        </p:spPr>
      </p:sp>
      <p:pic>
        <p:nvPicPr>
          <p:cNvPr id="1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" y="4069080"/>
            <a:ext cx="320040" cy="320040"/>
          </a:xfrm>
          <a:prstGeom prst="rect">
            <a:avLst/>
          </a:prstGeom>
        </p:spPr>
      </p:pic>
      <p:sp>
        <p:nvSpPr>
          <p:cNvPr id="17" name="Text 14"/>
          <p:cNvSpPr/>
          <p:nvPr/>
        </p:nvSpPr>
        <p:spPr>
          <a:xfrm>
            <a:off x="1188720" y="3931920"/>
            <a:ext cx="71323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0B192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 changement de politique chez Microsoft, Google ou Amazon affecte directement votre capacité à opérer.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E8F4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4864"/>
          </a:xfrm>
          <a:prstGeom prst="rect">
            <a:avLst/>
          </a:prstGeom>
          <a:solidFill>
            <a:srgbClr val="0D6B4F"/>
          </a:solidFill>
          <a:ln/>
        </p:spPr>
      </p:sp>
      <p:sp>
        <p:nvSpPr>
          <p:cNvPr id="3" name="Text 1"/>
          <p:cNvSpPr/>
          <p:nvPr/>
        </p:nvSpPr>
        <p:spPr>
          <a:xfrm>
            <a:off x="7772400" y="4754880"/>
            <a:ext cx="1097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4A556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9 / 20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457200" y="475488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94A3B8"/>
                </a:solidFill>
                <a:latin typeface="Calibri Light" pitchFamily="34" charset="0"/>
                <a:ea typeface="Calibri Light" pitchFamily="34" charset="-122"/>
                <a:cs typeface="Calibri Light" pitchFamily="34" charset="-120"/>
              </a:rPr>
              <a:t>Alliance Boréale</a:t>
            </a:r>
            <a:endParaRPr lang="en-US" sz="900" dirty="0"/>
          </a:p>
        </p:txBody>
      </p:sp>
      <p:sp>
        <p:nvSpPr>
          <p:cNvPr id="5" name="Text 3"/>
          <p:cNvSpPr/>
          <p:nvPr/>
        </p:nvSpPr>
        <p:spPr>
          <a:xfrm>
            <a:off x="457200" y="27432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1929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preuves s'accumulent</a:t>
            </a:r>
            <a:endParaRPr lang="en-US" sz="3200" dirty="0"/>
          </a:p>
        </p:txBody>
      </p:sp>
      <p:sp>
        <p:nvSpPr>
          <p:cNvPr id="6" name="Shape 4"/>
          <p:cNvSpPr/>
          <p:nvPr/>
        </p:nvSpPr>
        <p:spPr>
          <a:xfrm>
            <a:off x="457200" y="1188720"/>
            <a:ext cx="39319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457200" y="1188720"/>
            <a:ext cx="3931920" cy="5486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8" name="Text 6"/>
          <p:cNvSpPr/>
          <p:nvPr/>
        </p:nvSpPr>
        <p:spPr>
          <a:xfrm>
            <a:off x="731520" y="13716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SolarWinds (2020)</a:t>
            </a:r>
            <a:endParaRPr lang="en-US" sz="1800" dirty="0"/>
          </a:p>
        </p:txBody>
      </p:sp>
      <p:sp>
        <p:nvSpPr>
          <p:cNvPr id="9" name="Text 7"/>
          <p:cNvSpPr/>
          <p:nvPr/>
        </p:nvSpPr>
        <p:spPr>
          <a:xfrm>
            <a:off x="731520" y="1828800"/>
            <a:ext cx="3383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mise à jour d'un outil propriétaire de monitoring compromet 18 000 organisations, incluant des agences gouvernementales américaines.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boîte noire était le vecteur d'attaque.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754880" y="1188720"/>
            <a:ext cx="3931920" cy="2560320"/>
          </a:xfrm>
          <a:prstGeom prst="rect">
            <a:avLst/>
          </a:prstGeom>
          <a:solidFill>
            <a:srgbClr val="FFFFFF"/>
          </a:solidFill>
          <a:ln/>
          <a:effectLst>
            <a:outerShdw sx="100000" sy="100000" kx="0" ky="0" algn="bl" rotWithShape="0" blurRad="76200" dist="25400" dir="8100000">
              <a:srgbClr val="000000">
                <a:alpha val="1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754880" y="1188720"/>
            <a:ext cx="3931920" cy="54864"/>
          </a:xfrm>
          <a:prstGeom prst="rect">
            <a:avLst/>
          </a:prstGeom>
          <a:solidFill>
            <a:srgbClr val="C0392B"/>
          </a:solidFill>
          <a:ln/>
        </p:spPr>
      </p:sp>
      <p:sp>
        <p:nvSpPr>
          <p:cNvPr id="12" name="Text 10"/>
          <p:cNvSpPr/>
          <p:nvPr/>
        </p:nvSpPr>
        <p:spPr>
          <a:xfrm>
            <a:off x="5029200" y="13716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0392B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CrowdStrike (2024)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5029200" y="1828800"/>
            <a:ext cx="338328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Une mise à jour défectueuse d'un agent de sécurité propriétaire provoque un écran bleu sur 8,5 millions de machines Windows.</a:t>
            </a: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endParaRPr lang="en-US" sz="1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1200" dirty="0">
                <a:solidFill>
                  <a:srgbClr val="4A55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 « protection » était le problème.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1371600" y="4023360"/>
            <a:ext cx="6400800" cy="731520"/>
          </a:xfrm>
          <a:prstGeom prst="rect">
            <a:avLst/>
          </a:prstGeom>
          <a:solidFill>
            <a:srgbClr val="0B1929"/>
          </a:solidFill>
          <a:ln/>
        </p:spPr>
      </p:sp>
      <p:sp>
        <p:nvSpPr>
          <p:cNvPr id="15" name="Text 13"/>
          <p:cNvSpPr/>
          <p:nvPr/>
        </p:nvSpPr>
        <p:spPr>
          <a:xfrm>
            <a:off x="1371600" y="402336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L'opacité n'est pas une protection — c'est un risque systémique.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Alliance Boréale — Parcours de conférences</dc:title>
  <dc:subject>PptxGenJS Presentation</dc:subject>
  <dc:creator>Daniel — Alliance Boréale / Chezlepro Inc.</dc:creator>
  <cp:lastModifiedBy>Daniel — Alliance Boréale / Chezlepro Inc.</cp:lastModifiedBy>
  <cp:revision>1</cp:revision>
  <dcterms:created xsi:type="dcterms:W3CDTF">2026-02-12T20:21:55Z</dcterms:created>
  <dcterms:modified xsi:type="dcterms:W3CDTF">2026-02-12T20:21:55Z</dcterms:modified>
</cp:coreProperties>
</file>